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10287000" cx="18288000"/>
  <p:notesSz cx="6858000" cy="9144000"/>
  <p:embeddedFontLst>
    <p:embeddedFont>
      <p:font typeface="Roboto Thin"/>
      <p:regular r:id="rId33"/>
      <p:bold r:id="rId34"/>
      <p:italic r:id="rId35"/>
      <p:boldItalic r:id="rId36"/>
    </p:embeddedFont>
    <p:embeddedFont>
      <p:font typeface="Roboto Medium"/>
      <p:regular r:id="rId37"/>
      <p:bold r:id="rId38"/>
      <p:italic r:id="rId39"/>
      <p:boldItalic r:id="rId40"/>
    </p:embeddedFont>
    <p:embeddedFont>
      <p:font typeface="Roboto"/>
      <p:regular r:id="rId41"/>
      <p:bold r:id="rId42"/>
      <p:italic r:id="rId43"/>
      <p:boldItalic r:id="rId44"/>
    </p:embeddedFont>
    <p:embeddedFont>
      <p:font typeface="EB Garamond SemiBold"/>
      <p:regular r:id="rId45"/>
      <p:bold r:id="rId46"/>
      <p:italic r:id="rId47"/>
      <p:boldItalic r:id="rId48"/>
    </p:embeddedFont>
    <p:embeddedFont>
      <p:font typeface="Montserrat Medium"/>
      <p:regular r:id="rId49"/>
      <p:bold r:id="rId50"/>
      <p:italic r:id="rId51"/>
      <p:boldItalic r:id="rId52"/>
    </p:embeddedFont>
    <p:embeddedFont>
      <p:font typeface="Average"/>
      <p:regular r:id="rId53"/>
    </p:embeddedFont>
    <p:embeddedFont>
      <p:font typeface="EB Garamond ExtraBold"/>
      <p:bold r:id="rId54"/>
      <p:boldItalic r:id="rId55"/>
    </p:embeddedFont>
    <p:embeddedFont>
      <p:font typeface="Oswald"/>
      <p:regular r:id="rId56"/>
      <p:bold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8" roundtripDataSignature="AMtx7mhw5SJ1cgj2dGAOh4xCPD2gqHPF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29B311-207B-4D60-95BF-BA7611BAF51C}">
  <a:tblStyle styleId="{EB29B311-207B-4D60-95BF-BA7611BAF51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EBGaramondSemiBold-bold.fntdata"/><Relationship Id="rId45" Type="http://schemas.openxmlformats.org/officeDocument/2006/relationships/font" Target="fonts/EBGaramond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EBGaramondSemiBold-boldItalic.fntdata"/><Relationship Id="rId47" Type="http://schemas.openxmlformats.org/officeDocument/2006/relationships/font" Target="fonts/EBGaramondSemiBold-italic.fntdata"/><Relationship Id="rId49" Type="http://schemas.openxmlformats.org/officeDocument/2006/relationships/font" Target="fonts/MontserratMedium-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RobotoThin-regular.fntdata"/><Relationship Id="rId32" Type="http://schemas.openxmlformats.org/officeDocument/2006/relationships/slide" Target="slides/slide26.xml"/><Relationship Id="rId35" Type="http://schemas.openxmlformats.org/officeDocument/2006/relationships/font" Target="fonts/RobotoThin-italic.fntdata"/><Relationship Id="rId34" Type="http://schemas.openxmlformats.org/officeDocument/2006/relationships/font" Target="fonts/RobotoThin-bold.fntdata"/><Relationship Id="rId37" Type="http://schemas.openxmlformats.org/officeDocument/2006/relationships/font" Target="fonts/RobotoMedium-regular.fntdata"/><Relationship Id="rId36" Type="http://schemas.openxmlformats.org/officeDocument/2006/relationships/font" Target="fonts/RobotoThin-boldItalic.fntdata"/><Relationship Id="rId39" Type="http://schemas.openxmlformats.org/officeDocument/2006/relationships/font" Target="fonts/RobotoMedium-italic.fntdata"/><Relationship Id="rId38" Type="http://schemas.openxmlformats.org/officeDocument/2006/relationships/font" Target="fonts/RobotoMedium-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Medium-italic.fntdata"/><Relationship Id="rId50" Type="http://schemas.openxmlformats.org/officeDocument/2006/relationships/font" Target="fonts/MontserratMedium-bold.fntdata"/><Relationship Id="rId53" Type="http://schemas.openxmlformats.org/officeDocument/2006/relationships/font" Target="fonts/Average-regular.fntdata"/><Relationship Id="rId52" Type="http://schemas.openxmlformats.org/officeDocument/2006/relationships/font" Target="fonts/MontserratMedium-boldItalic.fntdata"/><Relationship Id="rId11" Type="http://schemas.openxmlformats.org/officeDocument/2006/relationships/slide" Target="slides/slide5.xml"/><Relationship Id="rId55" Type="http://schemas.openxmlformats.org/officeDocument/2006/relationships/font" Target="fonts/EBGaramondExtraBold-boldItalic.fntdata"/><Relationship Id="rId10" Type="http://schemas.openxmlformats.org/officeDocument/2006/relationships/slide" Target="slides/slide4.xml"/><Relationship Id="rId54" Type="http://schemas.openxmlformats.org/officeDocument/2006/relationships/font" Target="fonts/EBGaramondExtraBold-bold.fntdata"/><Relationship Id="rId13" Type="http://schemas.openxmlformats.org/officeDocument/2006/relationships/slide" Target="slides/slide7.xml"/><Relationship Id="rId57" Type="http://schemas.openxmlformats.org/officeDocument/2006/relationships/font" Target="fonts/Oswald-bold.fntdata"/><Relationship Id="rId12" Type="http://schemas.openxmlformats.org/officeDocument/2006/relationships/slide" Target="slides/slide6.xml"/><Relationship Id="rId56" Type="http://schemas.openxmlformats.org/officeDocument/2006/relationships/font" Target="fonts/Oswald-regular.fntdata"/><Relationship Id="rId15" Type="http://schemas.openxmlformats.org/officeDocument/2006/relationships/slide" Target="slides/slide9.xml"/><Relationship Id="rId14" Type="http://schemas.openxmlformats.org/officeDocument/2006/relationships/slide" Target="slides/slide8.xml"/><Relationship Id="rId58"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b9051478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31b9051478d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b9236d6f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31b9236d6ff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1bb3ddc56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31bb3ddc56d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1bb3ddc56d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31bb3ddc56d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1b9051478d_0_3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31b9051478d_0_34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b9051478d_0_3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31b9051478d_0_34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1bb3ddc56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31bb3ddc56d_1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b9051478d_0_2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31b9051478d_0_24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1b9051478d_0_3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31b9051478d_0_34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1b9051478d_0_3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31b9051478d_0_35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1bb3ddc56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g31bb3ddc56d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1b9051478d_0_3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31b9051478d_0_35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1b9051478d_0_3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31b9051478d_0_35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1b9051478d_0_3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31b9051478d_0_35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1b9051478d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31b9051478d_0_2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1b9051478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31b9051478d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1bb3ddc56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31bb3ddc56d_1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1bb3ddc56d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31bb3ddc56d_0_10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1b9051478d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31b9051478d_0_2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bb3ddc5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31bb3ddc56d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g31b9051478d_0_7"/>
          <p:cNvGrpSpPr/>
          <p:nvPr/>
        </p:nvGrpSpPr>
        <p:grpSpPr>
          <a:xfrm>
            <a:off x="8700557" y="5710754"/>
            <a:ext cx="887177" cy="211264"/>
            <a:chOff x="4137525" y="2915950"/>
            <a:chExt cx="869100" cy="207000"/>
          </a:xfrm>
        </p:grpSpPr>
        <p:sp>
          <p:nvSpPr>
            <p:cNvPr id="11" name="Google Shape;11;g31b9051478d_0_7"/>
            <p:cNvSpPr/>
            <p:nvPr/>
          </p:nvSpPr>
          <p:spPr>
            <a:xfrm>
              <a:off x="4468575" y="2915950"/>
              <a:ext cx="207000" cy="207000"/>
            </a:xfrm>
            <a:prstGeom prst="ellipse">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 name="Google Shape;12;g31b9051478d_0_7"/>
            <p:cNvSpPr/>
            <p:nvPr/>
          </p:nvSpPr>
          <p:spPr>
            <a:xfrm>
              <a:off x="4799625" y="2915950"/>
              <a:ext cx="207000" cy="207000"/>
            </a:xfrm>
            <a:prstGeom prst="ellipse">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 name="Google Shape;13;g31b9051478d_0_7"/>
            <p:cNvSpPr/>
            <p:nvPr/>
          </p:nvSpPr>
          <p:spPr>
            <a:xfrm>
              <a:off x="4137525" y="2915950"/>
              <a:ext cx="207000" cy="207000"/>
            </a:xfrm>
            <a:prstGeom prst="ellipse">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 name="Google Shape;14;g31b9051478d_0_7"/>
          <p:cNvSpPr txBox="1"/>
          <p:nvPr>
            <p:ph type="ctrTitle"/>
          </p:nvPr>
        </p:nvSpPr>
        <p:spPr>
          <a:xfrm>
            <a:off x="1342515" y="1981600"/>
            <a:ext cx="15603000" cy="34602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p:txBody>
      </p:sp>
      <p:sp>
        <p:nvSpPr>
          <p:cNvPr id="15" name="Google Shape;15;g31b9051478d_0_7"/>
          <p:cNvSpPr txBox="1"/>
          <p:nvPr>
            <p:ph idx="1" type="subTitle"/>
          </p:nvPr>
        </p:nvSpPr>
        <p:spPr>
          <a:xfrm>
            <a:off x="1342500" y="6349752"/>
            <a:ext cx="15603000" cy="15852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6" name="Google Shape;16;g31b9051478d_0_7"/>
          <p:cNvSpPr txBox="1"/>
          <p:nvPr>
            <p:ph idx="12" type="sldNum"/>
          </p:nvPr>
        </p:nvSpPr>
        <p:spPr>
          <a:xfrm>
            <a:off x="16980500" y="9362019"/>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g31b9051478d_0_47"/>
          <p:cNvSpPr txBox="1"/>
          <p:nvPr>
            <p:ph hasCustomPrompt="1" type="title"/>
          </p:nvPr>
        </p:nvSpPr>
        <p:spPr>
          <a:xfrm>
            <a:off x="623400" y="2510550"/>
            <a:ext cx="17041200" cy="37812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24000"/>
              <a:buNone/>
              <a:defRPr sz="240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51" name="Google Shape;51;g31b9051478d_0_47"/>
          <p:cNvSpPr txBox="1"/>
          <p:nvPr>
            <p:ph idx="1" type="body"/>
          </p:nvPr>
        </p:nvSpPr>
        <p:spPr>
          <a:xfrm>
            <a:off x="623400" y="6456850"/>
            <a:ext cx="17041200" cy="2601600"/>
          </a:xfrm>
          <a:prstGeom prst="rect">
            <a:avLst/>
          </a:prstGeom>
        </p:spPr>
        <p:txBody>
          <a:bodyPr anchorCtr="0" anchor="t" bIns="182850" lIns="182850" spcFirstLastPara="1" rIns="182850" wrap="square" tIns="182850">
            <a:normAutofit/>
          </a:bodyPr>
          <a:lstStyle>
            <a:lvl1pPr indent="-457200" lvl="0" marL="457200" algn="ctr">
              <a:spcBef>
                <a:spcPts val="0"/>
              </a:spcBef>
              <a:spcAft>
                <a:spcPts val="0"/>
              </a:spcAft>
              <a:buSzPts val="3600"/>
              <a:buChar char="●"/>
              <a:defRPr/>
            </a:lvl1pPr>
            <a:lvl2pPr indent="-406400" lvl="1" marL="914400" algn="ctr">
              <a:spcBef>
                <a:spcPts val="0"/>
              </a:spcBef>
              <a:spcAft>
                <a:spcPts val="0"/>
              </a:spcAft>
              <a:buSzPts val="2800"/>
              <a:buChar char="○"/>
              <a:defRPr/>
            </a:lvl2pPr>
            <a:lvl3pPr indent="-406400" lvl="2" marL="1371600" algn="ctr">
              <a:spcBef>
                <a:spcPts val="0"/>
              </a:spcBef>
              <a:spcAft>
                <a:spcPts val="0"/>
              </a:spcAft>
              <a:buSzPts val="2800"/>
              <a:buChar char="■"/>
              <a:defRPr/>
            </a:lvl3pPr>
            <a:lvl4pPr indent="-406400" lvl="3" marL="1828800" algn="ctr">
              <a:spcBef>
                <a:spcPts val="0"/>
              </a:spcBef>
              <a:spcAft>
                <a:spcPts val="0"/>
              </a:spcAft>
              <a:buSzPts val="2800"/>
              <a:buChar char="●"/>
              <a:defRPr/>
            </a:lvl4pPr>
            <a:lvl5pPr indent="-406400" lvl="4" marL="2286000" algn="ctr">
              <a:spcBef>
                <a:spcPts val="0"/>
              </a:spcBef>
              <a:spcAft>
                <a:spcPts val="0"/>
              </a:spcAft>
              <a:buSzPts val="2800"/>
              <a:buChar char="○"/>
              <a:defRPr/>
            </a:lvl5pPr>
            <a:lvl6pPr indent="-406400" lvl="5" marL="2743200" algn="ctr">
              <a:spcBef>
                <a:spcPts val="0"/>
              </a:spcBef>
              <a:spcAft>
                <a:spcPts val="0"/>
              </a:spcAft>
              <a:buSzPts val="2800"/>
              <a:buChar char="■"/>
              <a:defRPr/>
            </a:lvl6pPr>
            <a:lvl7pPr indent="-406400" lvl="6" marL="3200400" algn="ctr">
              <a:spcBef>
                <a:spcPts val="0"/>
              </a:spcBef>
              <a:spcAft>
                <a:spcPts val="0"/>
              </a:spcAft>
              <a:buSzPts val="2800"/>
              <a:buChar char="●"/>
              <a:defRPr/>
            </a:lvl7pPr>
            <a:lvl8pPr indent="-406400" lvl="7" marL="3657600" algn="ctr">
              <a:spcBef>
                <a:spcPts val="0"/>
              </a:spcBef>
              <a:spcAft>
                <a:spcPts val="0"/>
              </a:spcAft>
              <a:buSzPts val="2800"/>
              <a:buChar char="○"/>
              <a:defRPr/>
            </a:lvl8pPr>
            <a:lvl9pPr indent="-406400" lvl="8" marL="4114800" algn="ctr">
              <a:spcBef>
                <a:spcPts val="0"/>
              </a:spcBef>
              <a:spcAft>
                <a:spcPts val="0"/>
              </a:spcAft>
              <a:buSzPts val="2800"/>
              <a:buChar char="■"/>
              <a:defRPr/>
            </a:lvl9pPr>
          </a:lstStyle>
          <a:p/>
        </p:txBody>
      </p:sp>
      <p:sp>
        <p:nvSpPr>
          <p:cNvPr id="52" name="Google Shape;52;g31b9051478d_0_47"/>
          <p:cNvSpPr txBox="1"/>
          <p:nvPr>
            <p:ph idx="12" type="sldNum"/>
          </p:nvPr>
        </p:nvSpPr>
        <p:spPr>
          <a:xfrm>
            <a:off x="16980500" y="9362019"/>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g31b9051478d_0_51"/>
          <p:cNvSpPr txBox="1"/>
          <p:nvPr>
            <p:ph idx="12" type="sldNum"/>
          </p:nvPr>
        </p:nvSpPr>
        <p:spPr>
          <a:xfrm>
            <a:off x="16980500" y="9362019"/>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31b9051478d_0_15"/>
          <p:cNvSpPr txBox="1"/>
          <p:nvPr>
            <p:ph type="title"/>
          </p:nvPr>
        </p:nvSpPr>
        <p:spPr>
          <a:xfrm>
            <a:off x="1342500" y="4282500"/>
            <a:ext cx="15704400" cy="1722000"/>
          </a:xfrm>
          <a:prstGeom prst="rect">
            <a:avLst/>
          </a:prstGeom>
        </p:spPr>
        <p:txBody>
          <a:bodyPr anchorCtr="0" anchor="ctr" bIns="182850" lIns="182850" spcFirstLastPara="1" rIns="182850" wrap="square" tIns="18285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9" name="Google Shape;19;g31b9051478d_0_15"/>
          <p:cNvSpPr txBox="1"/>
          <p:nvPr>
            <p:ph idx="12" type="sldNum"/>
          </p:nvPr>
        </p:nvSpPr>
        <p:spPr>
          <a:xfrm>
            <a:off x="16980500" y="9362019"/>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31b9051478d_0_18"/>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22" name="Google Shape;22;g31b9051478d_0_18"/>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lvl1pPr indent="-457200" lvl="0" marL="457200">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23" name="Google Shape;23;g31b9051478d_0_18"/>
          <p:cNvSpPr txBox="1"/>
          <p:nvPr>
            <p:ph idx="12" type="sldNum"/>
          </p:nvPr>
        </p:nvSpPr>
        <p:spPr>
          <a:xfrm>
            <a:off x="16980500" y="9362019"/>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31b9051478d_0_22"/>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26" name="Google Shape;26;g31b9051478d_0_22"/>
          <p:cNvSpPr txBox="1"/>
          <p:nvPr>
            <p:ph idx="1" type="body"/>
          </p:nvPr>
        </p:nvSpPr>
        <p:spPr>
          <a:xfrm>
            <a:off x="623400" y="2304950"/>
            <a:ext cx="7999800" cy="6832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7" name="Google Shape;27;g31b9051478d_0_22"/>
          <p:cNvSpPr txBox="1"/>
          <p:nvPr>
            <p:ph idx="2" type="body"/>
          </p:nvPr>
        </p:nvSpPr>
        <p:spPr>
          <a:xfrm>
            <a:off x="9664800" y="2304950"/>
            <a:ext cx="7999800" cy="6832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8" name="Google Shape;28;g31b9051478d_0_22"/>
          <p:cNvSpPr txBox="1"/>
          <p:nvPr>
            <p:ph idx="12" type="sldNum"/>
          </p:nvPr>
        </p:nvSpPr>
        <p:spPr>
          <a:xfrm>
            <a:off x="16980500" y="9362019"/>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31b9051478d_0_27"/>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31" name="Google Shape;31;g31b9051478d_0_27"/>
          <p:cNvSpPr txBox="1"/>
          <p:nvPr>
            <p:ph idx="12" type="sldNum"/>
          </p:nvPr>
        </p:nvSpPr>
        <p:spPr>
          <a:xfrm>
            <a:off x="16980500" y="9362019"/>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31b9051478d_0_30"/>
          <p:cNvSpPr txBox="1"/>
          <p:nvPr>
            <p:ph type="title"/>
          </p:nvPr>
        </p:nvSpPr>
        <p:spPr>
          <a:xfrm>
            <a:off x="623400" y="1111200"/>
            <a:ext cx="5616000" cy="1511400"/>
          </a:xfrm>
          <a:prstGeom prst="rect">
            <a:avLst/>
          </a:prstGeom>
        </p:spPr>
        <p:txBody>
          <a:bodyPr anchorCtr="0" anchor="b" bIns="182850" lIns="182850" spcFirstLastPara="1" rIns="182850" wrap="square" tIns="18285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g31b9051478d_0_30"/>
          <p:cNvSpPr txBox="1"/>
          <p:nvPr>
            <p:ph idx="1" type="body"/>
          </p:nvPr>
        </p:nvSpPr>
        <p:spPr>
          <a:xfrm>
            <a:off x="623400" y="2779200"/>
            <a:ext cx="5616000" cy="6358800"/>
          </a:xfrm>
          <a:prstGeom prst="rect">
            <a:avLst/>
          </a:prstGeom>
        </p:spPr>
        <p:txBody>
          <a:bodyPr anchorCtr="0" anchor="t" bIns="182850" lIns="182850" spcFirstLastPara="1" rIns="182850" wrap="square" tIns="182850">
            <a:normAutofit/>
          </a:bodyPr>
          <a:lstStyle>
            <a:lvl1pPr indent="-381000" lvl="0" marL="457200">
              <a:spcBef>
                <a:spcPts val="0"/>
              </a:spcBef>
              <a:spcAft>
                <a:spcPts val="0"/>
              </a:spcAft>
              <a:buSzPts val="2400"/>
              <a:buChar char="●"/>
              <a:defRPr sz="24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5" name="Google Shape;35;g31b9051478d_0_30"/>
          <p:cNvSpPr txBox="1"/>
          <p:nvPr>
            <p:ph idx="12" type="sldNum"/>
          </p:nvPr>
        </p:nvSpPr>
        <p:spPr>
          <a:xfrm>
            <a:off x="16980500" y="9362019"/>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g31b9051478d_0_34"/>
          <p:cNvSpPr txBox="1"/>
          <p:nvPr>
            <p:ph type="title"/>
          </p:nvPr>
        </p:nvSpPr>
        <p:spPr>
          <a:xfrm>
            <a:off x="980500" y="1052700"/>
            <a:ext cx="12454200" cy="8181600"/>
          </a:xfrm>
          <a:prstGeom prst="rect">
            <a:avLst/>
          </a:prstGeom>
        </p:spPr>
        <p:txBody>
          <a:bodyPr anchorCtr="0" anchor="ctr" bIns="182850" lIns="182850" spcFirstLastPara="1" rIns="182850" wrap="square" tIns="182850">
            <a:normAutofit/>
          </a:bodyPr>
          <a:lstStyle>
            <a:lvl1pPr lvl="0">
              <a:spcBef>
                <a:spcPts val="0"/>
              </a:spcBef>
              <a:spcAft>
                <a:spcPts val="0"/>
              </a:spcAft>
              <a:buClr>
                <a:schemeClr val="lt1"/>
              </a:buClr>
              <a:buSzPts val="9600"/>
              <a:buNone/>
              <a:defRPr sz="9600">
                <a:solidFill>
                  <a:schemeClr val="lt1"/>
                </a:solidFill>
              </a:defRPr>
            </a:lvl1pPr>
            <a:lvl2pPr lvl="1">
              <a:spcBef>
                <a:spcPts val="0"/>
              </a:spcBef>
              <a:spcAft>
                <a:spcPts val="0"/>
              </a:spcAft>
              <a:buClr>
                <a:schemeClr val="lt1"/>
              </a:buClr>
              <a:buSzPts val="9600"/>
              <a:buNone/>
              <a:defRPr sz="9600">
                <a:solidFill>
                  <a:schemeClr val="lt1"/>
                </a:solidFill>
              </a:defRPr>
            </a:lvl2pPr>
            <a:lvl3pPr lvl="2">
              <a:spcBef>
                <a:spcPts val="0"/>
              </a:spcBef>
              <a:spcAft>
                <a:spcPts val="0"/>
              </a:spcAft>
              <a:buClr>
                <a:schemeClr val="lt1"/>
              </a:buClr>
              <a:buSzPts val="9600"/>
              <a:buNone/>
              <a:defRPr sz="9600">
                <a:solidFill>
                  <a:schemeClr val="lt1"/>
                </a:solidFill>
              </a:defRPr>
            </a:lvl3pPr>
            <a:lvl4pPr lvl="3">
              <a:spcBef>
                <a:spcPts val="0"/>
              </a:spcBef>
              <a:spcAft>
                <a:spcPts val="0"/>
              </a:spcAft>
              <a:buClr>
                <a:schemeClr val="lt1"/>
              </a:buClr>
              <a:buSzPts val="9600"/>
              <a:buNone/>
              <a:defRPr sz="9600">
                <a:solidFill>
                  <a:schemeClr val="lt1"/>
                </a:solidFill>
              </a:defRPr>
            </a:lvl4pPr>
            <a:lvl5pPr lvl="4">
              <a:spcBef>
                <a:spcPts val="0"/>
              </a:spcBef>
              <a:spcAft>
                <a:spcPts val="0"/>
              </a:spcAft>
              <a:buClr>
                <a:schemeClr val="lt1"/>
              </a:buClr>
              <a:buSzPts val="9600"/>
              <a:buNone/>
              <a:defRPr sz="9600">
                <a:solidFill>
                  <a:schemeClr val="lt1"/>
                </a:solidFill>
              </a:defRPr>
            </a:lvl5pPr>
            <a:lvl6pPr lvl="5">
              <a:spcBef>
                <a:spcPts val="0"/>
              </a:spcBef>
              <a:spcAft>
                <a:spcPts val="0"/>
              </a:spcAft>
              <a:buClr>
                <a:schemeClr val="lt1"/>
              </a:buClr>
              <a:buSzPts val="9600"/>
              <a:buNone/>
              <a:defRPr sz="9600">
                <a:solidFill>
                  <a:schemeClr val="lt1"/>
                </a:solidFill>
              </a:defRPr>
            </a:lvl6pPr>
            <a:lvl7pPr lvl="6">
              <a:spcBef>
                <a:spcPts val="0"/>
              </a:spcBef>
              <a:spcAft>
                <a:spcPts val="0"/>
              </a:spcAft>
              <a:buClr>
                <a:schemeClr val="lt1"/>
              </a:buClr>
              <a:buSzPts val="9600"/>
              <a:buNone/>
              <a:defRPr sz="9600">
                <a:solidFill>
                  <a:schemeClr val="lt1"/>
                </a:solidFill>
              </a:defRPr>
            </a:lvl7pPr>
            <a:lvl8pPr lvl="7">
              <a:spcBef>
                <a:spcPts val="0"/>
              </a:spcBef>
              <a:spcAft>
                <a:spcPts val="0"/>
              </a:spcAft>
              <a:buClr>
                <a:schemeClr val="lt1"/>
              </a:buClr>
              <a:buSzPts val="9600"/>
              <a:buNone/>
              <a:defRPr sz="9600">
                <a:solidFill>
                  <a:schemeClr val="lt1"/>
                </a:solidFill>
              </a:defRPr>
            </a:lvl8pPr>
            <a:lvl9pPr lvl="8">
              <a:spcBef>
                <a:spcPts val="0"/>
              </a:spcBef>
              <a:spcAft>
                <a:spcPts val="0"/>
              </a:spcAft>
              <a:buClr>
                <a:schemeClr val="lt1"/>
              </a:buClr>
              <a:buSzPts val="9600"/>
              <a:buNone/>
              <a:defRPr sz="9600">
                <a:solidFill>
                  <a:schemeClr val="lt1"/>
                </a:solidFill>
              </a:defRPr>
            </a:lvl9pPr>
          </a:lstStyle>
          <a:p/>
        </p:txBody>
      </p:sp>
      <p:sp>
        <p:nvSpPr>
          <p:cNvPr id="38" name="Google Shape;38;g31b9051478d_0_34"/>
          <p:cNvSpPr txBox="1"/>
          <p:nvPr>
            <p:ph idx="12" type="sldNum"/>
          </p:nvPr>
        </p:nvSpPr>
        <p:spPr>
          <a:xfrm>
            <a:off x="16980500" y="9362019"/>
            <a:ext cx="1097400" cy="787200"/>
          </a:xfrm>
          <a:prstGeom prst="rect">
            <a:avLst/>
          </a:prstGeom>
        </p:spPr>
        <p:txBody>
          <a:bodyPr anchorCtr="0" anchor="ctr" bIns="182850" lIns="182850" spcFirstLastPara="1" rIns="182850" wrap="square" tIns="1828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31b9051478d_0_37"/>
          <p:cNvSpPr/>
          <p:nvPr/>
        </p:nvSpPr>
        <p:spPr>
          <a:xfrm>
            <a:off x="9144000" y="0"/>
            <a:ext cx="9144000" cy="102870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1" name="Google Shape;41;g31b9051478d_0_37"/>
          <p:cNvCxnSpPr/>
          <p:nvPr/>
        </p:nvCxnSpPr>
        <p:spPr>
          <a:xfrm>
            <a:off x="10059350" y="8991000"/>
            <a:ext cx="936600" cy="0"/>
          </a:xfrm>
          <a:prstGeom prst="straightConnector1">
            <a:avLst/>
          </a:prstGeom>
          <a:noFill/>
          <a:ln cap="flat" cmpd="sng" w="19050">
            <a:solidFill>
              <a:schemeClr val="lt1"/>
            </a:solidFill>
            <a:prstDash val="solid"/>
            <a:round/>
            <a:headEnd len="sm" w="sm" type="none"/>
            <a:tailEnd len="sm" w="sm" type="none"/>
          </a:ln>
        </p:spPr>
      </p:cxnSp>
      <p:sp>
        <p:nvSpPr>
          <p:cNvPr id="42" name="Google Shape;42;g31b9051478d_0_37"/>
          <p:cNvSpPr txBox="1"/>
          <p:nvPr>
            <p:ph type="title"/>
          </p:nvPr>
        </p:nvSpPr>
        <p:spPr>
          <a:xfrm>
            <a:off x="531000" y="2162800"/>
            <a:ext cx="8090400" cy="34206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43" name="Google Shape;43;g31b9051478d_0_37"/>
          <p:cNvSpPr txBox="1"/>
          <p:nvPr>
            <p:ph idx="1" type="subTitle"/>
          </p:nvPr>
        </p:nvSpPr>
        <p:spPr>
          <a:xfrm>
            <a:off x="531000" y="5690402"/>
            <a:ext cx="8090400" cy="26910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Clr>
                <a:schemeClr val="dk1"/>
              </a:buClr>
              <a:buSzPts val="4200"/>
              <a:buNone/>
              <a:defRPr sz="4200">
                <a:solidFill>
                  <a:schemeClr val="dk1"/>
                </a:solidFill>
              </a:defRPr>
            </a:lvl1pPr>
            <a:lvl2pPr lvl="1" algn="ctr">
              <a:lnSpc>
                <a:spcPct val="100000"/>
              </a:lnSpc>
              <a:spcBef>
                <a:spcPts val="0"/>
              </a:spcBef>
              <a:spcAft>
                <a:spcPts val="0"/>
              </a:spcAft>
              <a:buClr>
                <a:schemeClr val="dk1"/>
              </a:buClr>
              <a:buSzPts val="4200"/>
              <a:buNone/>
              <a:defRPr sz="4200">
                <a:solidFill>
                  <a:schemeClr val="dk1"/>
                </a:solidFill>
              </a:defRPr>
            </a:lvl2pPr>
            <a:lvl3pPr lvl="2" algn="ctr">
              <a:lnSpc>
                <a:spcPct val="100000"/>
              </a:lnSpc>
              <a:spcBef>
                <a:spcPts val="0"/>
              </a:spcBef>
              <a:spcAft>
                <a:spcPts val="0"/>
              </a:spcAft>
              <a:buClr>
                <a:schemeClr val="dk1"/>
              </a:buClr>
              <a:buSzPts val="4200"/>
              <a:buNone/>
              <a:defRPr sz="4200">
                <a:solidFill>
                  <a:schemeClr val="dk1"/>
                </a:solidFill>
              </a:defRPr>
            </a:lvl3pPr>
            <a:lvl4pPr lvl="3" algn="ctr">
              <a:lnSpc>
                <a:spcPct val="100000"/>
              </a:lnSpc>
              <a:spcBef>
                <a:spcPts val="0"/>
              </a:spcBef>
              <a:spcAft>
                <a:spcPts val="0"/>
              </a:spcAft>
              <a:buClr>
                <a:schemeClr val="dk1"/>
              </a:buClr>
              <a:buSzPts val="4200"/>
              <a:buNone/>
              <a:defRPr sz="4200">
                <a:solidFill>
                  <a:schemeClr val="dk1"/>
                </a:solidFill>
              </a:defRPr>
            </a:lvl4pPr>
            <a:lvl5pPr lvl="4" algn="ctr">
              <a:lnSpc>
                <a:spcPct val="100000"/>
              </a:lnSpc>
              <a:spcBef>
                <a:spcPts val="0"/>
              </a:spcBef>
              <a:spcAft>
                <a:spcPts val="0"/>
              </a:spcAft>
              <a:buClr>
                <a:schemeClr val="dk1"/>
              </a:buClr>
              <a:buSzPts val="4200"/>
              <a:buNone/>
              <a:defRPr sz="4200">
                <a:solidFill>
                  <a:schemeClr val="dk1"/>
                </a:solidFill>
              </a:defRPr>
            </a:lvl5pPr>
            <a:lvl6pPr lvl="5" algn="ctr">
              <a:lnSpc>
                <a:spcPct val="100000"/>
              </a:lnSpc>
              <a:spcBef>
                <a:spcPts val="0"/>
              </a:spcBef>
              <a:spcAft>
                <a:spcPts val="0"/>
              </a:spcAft>
              <a:buClr>
                <a:schemeClr val="dk1"/>
              </a:buClr>
              <a:buSzPts val="4200"/>
              <a:buNone/>
              <a:defRPr sz="4200">
                <a:solidFill>
                  <a:schemeClr val="dk1"/>
                </a:solidFill>
              </a:defRPr>
            </a:lvl6pPr>
            <a:lvl7pPr lvl="6" algn="ctr">
              <a:lnSpc>
                <a:spcPct val="100000"/>
              </a:lnSpc>
              <a:spcBef>
                <a:spcPts val="0"/>
              </a:spcBef>
              <a:spcAft>
                <a:spcPts val="0"/>
              </a:spcAft>
              <a:buClr>
                <a:schemeClr val="dk1"/>
              </a:buClr>
              <a:buSzPts val="4200"/>
              <a:buNone/>
              <a:defRPr sz="4200">
                <a:solidFill>
                  <a:schemeClr val="dk1"/>
                </a:solidFill>
              </a:defRPr>
            </a:lvl7pPr>
            <a:lvl8pPr lvl="7" algn="ctr">
              <a:lnSpc>
                <a:spcPct val="100000"/>
              </a:lnSpc>
              <a:spcBef>
                <a:spcPts val="0"/>
              </a:spcBef>
              <a:spcAft>
                <a:spcPts val="0"/>
              </a:spcAft>
              <a:buClr>
                <a:schemeClr val="dk1"/>
              </a:buClr>
              <a:buSzPts val="4200"/>
              <a:buNone/>
              <a:defRPr sz="4200">
                <a:solidFill>
                  <a:schemeClr val="dk1"/>
                </a:solidFill>
              </a:defRPr>
            </a:lvl8pPr>
            <a:lvl9pPr lvl="8" algn="ctr">
              <a:lnSpc>
                <a:spcPct val="100000"/>
              </a:lnSpc>
              <a:spcBef>
                <a:spcPts val="0"/>
              </a:spcBef>
              <a:spcAft>
                <a:spcPts val="0"/>
              </a:spcAft>
              <a:buClr>
                <a:schemeClr val="dk1"/>
              </a:buClr>
              <a:buSzPts val="4200"/>
              <a:buNone/>
              <a:defRPr sz="4200">
                <a:solidFill>
                  <a:schemeClr val="dk1"/>
                </a:solidFill>
              </a:defRPr>
            </a:lvl9pPr>
          </a:lstStyle>
          <a:p/>
        </p:txBody>
      </p:sp>
      <p:sp>
        <p:nvSpPr>
          <p:cNvPr id="44" name="Google Shape;44;g31b9051478d_0_37"/>
          <p:cNvSpPr txBox="1"/>
          <p:nvPr>
            <p:ph idx="2" type="body"/>
          </p:nvPr>
        </p:nvSpPr>
        <p:spPr>
          <a:xfrm>
            <a:off x="9879000" y="1448400"/>
            <a:ext cx="7674000" cy="7390200"/>
          </a:xfrm>
          <a:prstGeom prst="rect">
            <a:avLst/>
          </a:prstGeom>
        </p:spPr>
        <p:txBody>
          <a:bodyPr anchorCtr="0" anchor="ctr" bIns="182850" lIns="182850" spcFirstLastPara="1" rIns="182850" wrap="square" tIns="182850">
            <a:normAutofit/>
          </a:bodyPr>
          <a:lstStyle>
            <a:lvl1pPr indent="-457200" lvl="0" marL="457200">
              <a:spcBef>
                <a:spcPts val="0"/>
              </a:spcBef>
              <a:spcAft>
                <a:spcPts val="0"/>
              </a:spcAft>
              <a:buClr>
                <a:schemeClr val="lt1"/>
              </a:buClr>
              <a:buSzPts val="3600"/>
              <a:buChar char="●"/>
              <a:defRPr>
                <a:solidFill>
                  <a:schemeClr val="lt1"/>
                </a:solidFill>
              </a:defRPr>
            </a:lvl1pPr>
            <a:lvl2pPr indent="-406400" lvl="1" marL="914400">
              <a:spcBef>
                <a:spcPts val="0"/>
              </a:spcBef>
              <a:spcAft>
                <a:spcPts val="0"/>
              </a:spcAft>
              <a:buClr>
                <a:schemeClr val="lt1"/>
              </a:buClr>
              <a:buSzPts val="2800"/>
              <a:buChar char="○"/>
              <a:defRPr>
                <a:solidFill>
                  <a:schemeClr val="lt1"/>
                </a:solidFill>
              </a:defRPr>
            </a:lvl2pPr>
            <a:lvl3pPr indent="-406400" lvl="2" marL="1371600">
              <a:spcBef>
                <a:spcPts val="0"/>
              </a:spcBef>
              <a:spcAft>
                <a:spcPts val="0"/>
              </a:spcAft>
              <a:buClr>
                <a:schemeClr val="lt1"/>
              </a:buClr>
              <a:buSzPts val="2800"/>
              <a:buChar char="■"/>
              <a:defRPr>
                <a:solidFill>
                  <a:schemeClr val="lt1"/>
                </a:solidFill>
              </a:defRPr>
            </a:lvl3pPr>
            <a:lvl4pPr indent="-406400" lvl="3" marL="1828800">
              <a:spcBef>
                <a:spcPts val="0"/>
              </a:spcBef>
              <a:spcAft>
                <a:spcPts val="0"/>
              </a:spcAft>
              <a:buClr>
                <a:schemeClr val="lt1"/>
              </a:buClr>
              <a:buSzPts val="2800"/>
              <a:buChar char="●"/>
              <a:defRPr>
                <a:solidFill>
                  <a:schemeClr val="lt1"/>
                </a:solidFill>
              </a:defRPr>
            </a:lvl4pPr>
            <a:lvl5pPr indent="-406400" lvl="4" marL="2286000">
              <a:spcBef>
                <a:spcPts val="0"/>
              </a:spcBef>
              <a:spcAft>
                <a:spcPts val="0"/>
              </a:spcAft>
              <a:buClr>
                <a:schemeClr val="lt1"/>
              </a:buClr>
              <a:buSzPts val="2800"/>
              <a:buChar char="○"/>
              <a:defRPr>
                <a:solidFill>
                  <a:schemeClr val="lt1"/>
                </a:solidFill>
              </a:defRPr>
            </a:lvl5pPr>
            <a:lvl6pPr indent="-406400" lvl="5" marL="2743200">
              <a:spcBef>
                <a:spcPts val="0"/>
              </a:spcBef>
              <a:spcAft>
                <a:spcPts val="0"/>
              </a:spcAft>
              <a:buClr>
                <a:schemeClr val="lt1"/>
              </a:buClr>
              <a:buSzPts val="2800"/>
              <a:buChar char="■"/>
              <a:defRPr>
                <a:solidFill>
                  <a:schemeClr val="lt1"/>
                </a:solidFill>
              </a:defRPr>
            </a:lvl6pPr>
            <a:lvl7pPr indent="-406400" lvl="6" marL="3200400">
              <a:spcBef>
                <a:spcPts val="0"/>
              </a:spcBef>
              <a:spcAft>
                <a:spcPts val="0"/>
              </a:spcAft>
              <a:buClr>
                <a:schemeClr val="lt1"/>
              </a:buClr>
              <a:buSzPts val="2800"/>
              <a:buChar char="●"/>
              <a:defRPr>
                <a:solidFill>
                  <a:schemeClr val="lt1"/>
                </a:solidFill>
              </a:defRPr>
            </a:lvl7pPr>
            <a:lvl8pPr indent="-406400" lvl="7" marL="3657600">
              <a:spcBef>
                <a:spcPts val="0"/>
              </a:spcBef>
              <a:spcAft>
                <a:spcPts val="0"/>
              </a:spcAft>
              <a:buClr>
                <a:schemeClr val="lt1"/>
              </a:buClr>
              <a:buSzPts val="2800"/>
              <a:buChar char="○"/>
              <a:defRPr>
                <a:solidFill>
                  <a:schemeClr val="lt1"/>
                </a:solidFill>
              </a:defRPr>
            </a:lvl8pPr>
            <a:lvl9pPr indent="-406400" lvl="8" marL="4114800">
              <a:spcBef>
                <a:spcPts val="0"/>
              </a:spcBef>
              <a:spcAft>
                <a:spcPts val="0"/>
              </a:spcAft>
              <a:buClr>
                <a:schemeClr val="lt1"/>
              </a:buClr>
              <a:buSzPts val="2800"/>
              <a:buChar char="■"/>
              <a:defRPr>
                <a:solidFill>
                  <a:schemeClr val="lt1"/>
                </a:solidFill>
              </a:defRPr>
            </a:lvl9pPr>
          </a:lstStyle>
          <a:p/>
        </p:txBody>
      </p:sp>
      <p:sp>
        <p:nvSpPr>
          <p:cNvPr id="45" name="Google Shape;45;g31b9051478d_0_37"/>
          <p:cNvSpPr txBox="1"/>
          <p:nvPr>
            <p:ph idx="12" type="sldNum"/>
          </p:nvPr>
        </p:nvSpPr>
        <p:spPr>
          <a:xfrm>
            <a:off x="16980500" y="9362019"/>
            <a:ext cx="1097400" cy="787200"/>
          </a:xfrm>
          <a:prstGeom prst="rect">
            <a:avLst/>
          </a:prstGeom>
        </p:spPr>
        <p:txBody>
          <a:bodyPr anchorCtr="0" anchor="ctr" bIns="182850" lIns="182850" spcFirstLastPara="1" rIns="182850" wrap="square" tIns="1828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g31b9051478d_0_44"/>
          <p:cNvSpPr txBox="1"/>
          <p:nvPr>
            <p:ph idx="1" type="body"/>
          </p:nvPr>
        </p:nvSpPr>
        <p:spPr>
          <a:xfrm>
            <a:off x="623400" y="8461150"/>
            <a:ext cx="11997600" cy="1210200"/>
          </a:xfrm>
          <a:prstGeom prst="rect">
            <a:avLst/>
          </a:prstGeom>
        </p:spPr>
        <p:txBody>
          <a:bodyPr anchorCtr="0" anchor="ctr" bIns="182850" lIns="182850" spcFirstLastPara="1" rIns="182850" wrap="square" tIns="182850">
            <a:normAutofit/>
          </a:bodyPr>
          <a:lstStyle>
            <a:lvl1pPr indent="-228600" lvl="0" marL="457200">
              <a:lnSpc>
                <a:spcPct val="100000"/>
              </a:lnSpc>
              <a:spcBef>
                <a:spcPts val="0"/>
              </a:spcBef>
              <a:spcAft>
                <a:spcPts val="0"/>
              </a:spcAft>
              <a:buClr>
                <a:schemeClr val="dk1"/>
              </a:buClr>
              <a:buSzPts val="4200"/>
              <a:buFont typeface="Oswald"/>
              <a:buNone/>
              <a:defRPr sz="4200">
                <a:solidFill>
                  <a:schemeClr val="dk1"/>
                </a:solidFill>
                <a:latin typeface="Oswald"/>
                <a:ea typeface="Oswald"/>
                <a:cs typeface="Oswald"/>
                <a:sym typeface="Oswald"/>
              </a:defRPr>
            </a:lvl1pPr>
          </a:lstStyle>
          <a:p/>
        </p:txBody>
      </p:sp>
      <p:sp>
        <p:nvSpPr>
          <p:cNvPr id="48" name="Google Shape;48;g31b9051478d_0_44"/>
          <p:cNvSpPr txBox="1"/>
          <p:nvPr>
            <p:ph idx="12" type="sldNum"/>
          </p:nvPr>
        </p:nvSpPr>
        <p:spPr>
          <a:xfrm>
            <a:off x="16980500" y="9362019"/>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g31b9051478d_0_3"/>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spcBef>
                <a:spcPts val="0"/>
              </a:spcBef>
              <a:spcAft>
                <a:spcPts val="0"/>
              </a:spcAft>
              <a:buClr>
                <a:schemeClr val="dk1"/>
              </a:buClr>
              <a:buSzPts val="6000"/>
              <a:buFont typeface="Oswald"/>
              <a:buNone/>
              <a:defRPr sz="6000">
                <a:solidFill>
                  <a:schemeClr val="dk1"/>
                </a:solidFill>
                <a:latin typeface="Oswald"/>
                <a:ea typeface="Oswald"/>
                <a:cs typeface="Oswald"/>
                <a:sym typeface="Oswald"/>
              </a:defRPr>
            </a:lvl1pPr>
            <a:lvl2pPr lvl="1">
              <a:spcBef>
                <a:spcPts val="0"/>
              </a:spcBef>
              <a:spcAft>
                <a:spcPts val="0"/>
              </a:spcAft>
              <a:buClr>
                <a:schemeClr val="dk1"/>
              </a:buClr>
              <a:buSzPts val="6000"/>
              <a:buFont typeface="Oswald"/>
              <a:buNone/>
              <a:defRPr sz="6000">
                <a:solidFill>
                  <a:schemeClr val="dk1"/>
                </a:solidFill>
                <a:latin typeface="Oswald"/>
                <a:ea typeface="Oswald"/>
                <a:cs typeface="Oswald"/>
                <a:sym typeface="Oswald"/>
              </a:defRPr>
            </a:lvl2pPr>
            <a:lvl3pPr lvl="2">
              <a:spcBef>
                <a:spcPts val="0"/>
              </a:spcBef>
              <a:spcAft>
                <a:spcPts val="0"/>
              </a:spcAft>
              <a:buClr>
                <a:schemeClr val="dk1"/>
              </a:buClr>
              <a:buSzPts val="6000"/>
              <a:buFont typeface="Oswald"/>
              <a:buNone/>
              <a:defRPr sz="6000">
                <a:solidFill>
                  <a:schemeClr val="dk1"/>
                </a:solidFill>
                <a:latin typeface="Oswald"/>
                <a:ea typeface="Oswald"/>
                <a:cs typeface="Oswald"/>
                <a:sym typeface="Oswald"/>
              </a:defRPr>
            </a:lvl3pPr>
            <a:lvl4pPr lvl="3">
              <a:spcBef>
                <a:spcPts val="0"/>
              </a:spcBef>
              <a:spcAft>
                <a:spcPts val="0"/>
              </a:spcAft>
              <a:buClr>
                <a:schemeClr val="dk1"/>
              </a:buClr>
              <a:buSzPts val="6000"/>
              <a:buFont typeface="Oswald"/>
              <a:buNone/>
              <a:defRPr sz="6000">
                <a:solidFill>
                  <a:schemeClr val="dk1"/>
                </a:solidFill>
                <a:latin typeface="Oswald"/>
                <a:ea typeface="Oswald"/>
                <a:cs typeface="Oswald"/>
                <a:sym typeface="Oswald"/>
              </a:defRPr>
            </a:lvl4pPr>
            <a:lvl5pPr lvl="4">
              <a:spcBef>
                <a:spcPts val="0"/>
              </a:spcBef>
              <a:spcAft>
                <a:spcPts val="0"/>
              </a:spcAft>
              <a:buClr>
                <a:schemeClr val="dk1"/>
              </a:buClr>
              <a:buSzPts val="6000"/>
              <a:buFont typeface="Oswald"/>
              <a:buNone/>
              <a:defRPr sz="6000">
                <a:solidFill>
                  <a:schemeClr val="dk1"/>
                </a:solidFill>
                <a:latin typeface="Oswald"/>
                <a:ea typeface="Oswald"/>
                <a:cs typeface="Oswald"/>
                <a:sym typeface="Oswald"/>
              </a:defRPr>
            </a:lvl5pPr>
            <a:lvl6pPr lvl="5">
              <a:spcBef>
                <a:spcPts val="0"/>
              </a:spcBef>
              <a:spcAft>
                <a:spcPts val="0"/>
              </a:spcAft>
              <a:buClr>
                <a:schemeClr val="dk1"/>
              </a:buClr>
              <a:buSzPts val="6000"/>
              <a:buFont typeface="Oswald"/>
              <a:buNone/>
              <a:defRPr sz="6000">
                <a:solidFill>
                  <a:schemeClr val="dk1"/>
                </a:solidFill>
                <a:latin typeface="Oswald"/>
                <a:ea typeface="Oswald"/>
                <a:cs typeface="Oswald"/>
                <a:sym typeface="Oswald"/>
              </a:defRPr>
            </a:lvl6pPr>
            <a:lvl7pPr lvl="6">
              <a:spcBef>
                <a:spcPts val="0"/>
              </a:spcBef>
              <a:spcAft>
                <a:spcPts val="0"/>
              </a:spcAft>
              <a:buClr>
                <a:schemeClr val="dk1"/>
              </a:buClr>
              <a:buSzPts val="6000"/>
              <a:buFont typeface="Oswald"/>
              <a:buNone/>
              <a:defRPr sz="6000">
                <a:solidFill>
                  <a:schemeClr val="dk1"/>
                </a:solidFill>
                <a:latin typeface="Oswald"/>
                <a:ea typeface="Oswald"/>
                <a:cs typeface="Oswald"/>
                <a:sym typeface="Oswald"/>
              </a:defRPr>
            </a:lvl7pPr>
            <a:lvl8pPr lvl="7">
              <a:spcBef>
                <a:spcPts val="0"/>
              </a:spcBef>
              <a:spcAft>
                <a:spcPts val="0"/>
              </a:spcAft>
              <a:buClr>
                <a:schemeClr val="dk1"/>
              </a:buClr>
              <a:buSzPts val="6000"/>
              <a:buFont typeface="Oswald"/>
              <a:buNone/>
              <a:defRPr sz="6000">
                <a:solidFill>
                  <a:schemeClr val="dk1"/>
                </a:solidFill>
                <a:latin typeface="Oswald"/>
                <a:ea typeface="Oswald"/>
                <a:cs typeface="Oswald"/>
                <a:sym typeface="Oswald"/>
              </a:defRPr>
            </a:lvl8pPr>
            <a:lvl9pPr lvl="8">
              <a:spcBef>
                <a:spcPts val="0"/>
              </a:spcBef>
              <a:spcAft>
                <a:spcPts val="0"/>
              </a:spcAft>
              <a:buClr>
                <a:schemeClr val="dk1"/>
              </a:buClr>
              <a:buSzPts val="6000"/>
              <a:buFont typeface="Oswald"/>
              <a:buNone/>
              <a:defRPr sz="6000">
                <a:solidFill>
                  <a:schemeClr val="dk1"/>
                </a:solidFill>
                <a:latin typeface="Oswald"/>
                <a:ea typeface="Oswald"/>
                <a:cs typeface="Oswald"/>
                <a:sym typeface="Oswald"/>
              </a:defRPr>
            </a:lvl9pPr>
          </a:lstStyle>
          <a:p/>
        </p:txBody>
      </p:sp>
      <p:sp>
        <p:nvSpPr>
          <p:cNvPr id="7" name="Google Shape;7;g31b9051478d_0_3"/>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nSpc>
                <a:spcPct val="115000"/>
              </a:lnSpc>
              <a:spcBef>
                <a:spcPts val="0"/>
              </a:spcBef>
              <a:spcAft>
                <a:spcPts val="0"/>
              </a:spcAft>
              <a:buClr>
                <a:schemeClr val="accent3"/>
              </a:buClr>
              <a:buSzPts val="3600"/>
              <a:buFont typeface="Average"/>
              <a:buChar char="●"/>
              <a:defRPr sz="3600">
                <a:solidFill>
                  <a:schemeClr val="accent3"/>
                </a:solidFill>
                <a:latin typeface="Average"/>
                <a:ea typeface="Average"/>
                <a:cs typeface="Average"/>
                <a:sym typeface="Average"/>
              </a:defRPr>
            </a:lvl1pPr>
            <a:lvl2pPr indent="-406400" lvl="1" marL="914400">
              <a:lnSpc>
                <a:spcPct val="115000"/>
              </a:lnSpc>
              <a:spcBef>
                <a:spcPts val="0"/>
              </a:spcBef>
              <a:spcAft>
                <a:spcPts val="0"/>
              </a:spcAft>
              <a:buClr>
                <a:schemeClr val="accent3"/>
              </a:buClr>
              <a:buSzPts val="2800"/>
              <a:buFont typeface="Average"/>
              <a:buChar char="○"/>
              <a:defRPr sz="2800">
                <a:solidFill>
                  <a:schemeClr val="accent3"/>
                </a:solidFill>
                <a:latin typeface="Average"/>
                <a:ea typeface="Average"/>
                <a:cs typeface="Average"/>
                <a:sym typeface="Average"/>
              </a:defRPr>
            </a:lvl2pPr>
            <a:lvl3pPr indent="-406400" lvl="2" marL="1371600">
              <a:lnSpc>
                <a:spcPct val="115000"/>
              </a:lnSpc>
              <a:spcBef>
                <a:spcPts val="0"/>
              </a:spcBef>
              <a:spcAft>
                <a:spcPts val="0"/>
              </a:spcAft>
              <a:buClr>
                <a:schemeClr val="accent3"/>
              </a:buClr>
              <a:buSzPts val="2800"/>
              <a:buFont typeface="Average"/>
              <a:buChar char="■"/>
              <a:defRPr sz="2800">
                <a:solidFill>
                  <a:schemeClr val="accent3"/>
                </a:solidFill>
                <a:latin typeface="Average"/>
                <a:ea typeface="Average"/>
                <a:cs typeface="Average"/>
                <a:sym typeface="Average"/>
              </a:defRPr>
            </a:lvl3pPr>
            <a:lvl4pPr indent="-406400" lvl="3" marL="1828800">
              <a:lnSpc>
                <a:spcPct val="115000"/>
              </a:lnSpc>
              <a:spcBef>
                <a:spcPts val="0"/>
              </a:spcBef>
              <a:spcAft>
                <a:spcPts val="0"/>
              </a:spcAft>
              <a:buClr>
                <a:schemeClr val="accent3"/>
              </a:buClr>
              <a:buSzPts val="2800"/>
              <a:buFont typeface="Average"/>
              <a:buChar char="●"/>
              <a:defRPr sz="2800">
                <a:solidFill>
                  <a:schemeClr val="accent3"/>
                </a:solidFill>
                <a:latin typeface="Average"/>
                <a:ea typeface="Average"/>
                <a:cs typeface="Average"/>
                <a:sym typeface="Average"/>
              </a:defRPr>
            </a:lvl4pPr>
            <a:lvl5pPr indent="-406400" lvl="4" marL="2286000">
              <a:lnSpc>
                <a:spcPct val="115000"/>
              </a:lnSpc>
              <a:spcBef>
                <a:spcPts val="0"/>
              </a:spcBef>
              <a:spcAft>
                <a:spcPts val="0"/>
              </a:spcAft>
              <a:buClr>
                <a:schemeClr val="accent3"/>
              </a:buClr>
              <a:buSzPts val="2800"/>
              <a:buFont typeface="Average"/>
              <a:buChar char="○"/>
              <a:defRPr sz="2800">
                <a:solidFill>
                  <a:schemeClr val="accent3"/>
                </a:solidFill>
                <a:latin typeface="Average"/>
                <a:ea typeface="Average"/>
                <a:cs typeface="Average"/>
                <a:sym typeface="Average"/>
              </a:defRPr>
            </a:lvl5pPr>
            <a:lvl6pPr indent="-406400" lvl="5" marL="2743200">
              <a:lnSpc>
                <a:spcPct val="115000"/>
              </a:lnSpc>
              <a:spcBef>
                <a:spcPts val="0"/>
              </a:spcBef>
              <a:spcAft>
                <a:spcPts val="0"/>
              </a:spcAft>
              <a:buClr>
                <a:schemeClr val="accent3"/>
              </a:buClr>
              <a:buSzPts val="2800"/>
              <a:buFont typeface="Average"/>
              <a:buChar char="■"/>
              <a:defRPr sz="2800">
                <a:solidFill>
                  <a:schemeClr val="accent3"/>
                </a:solidFill>
                <a:latin typeface="Average"/>
                <a:ea typeface="Average"/>
                <a:cs typeface="Average"/>
                <a:sym typeface="Average"/>
              </a:defRPr>
            </a:lvl6pPr>
            <a:lvl7pPr indent="-406400" lvl="6" marL="3200400">
              <a:lnSpc>
                <a:spcPct val="115000"/>
              </a:lnSpc>
              <a:spcBef>
                <a:spcPts val="0"/>
              </a:spcBef>
              <a:spcAft>
                <a:spcPts val="0"/>
              </a:spcAft>
              <a:buClr>
                <a:schemeClr val="accent3"/>
              </a:buClr>
              <a:buSzPts val="2800"/>
              <a:buFont typeface="Average"/>
              <a:buChar char="●"/>
              <a:defRPr sz="2800">
                <a:solidFill>
                  <a:schemeClr val="accent3"/>
                </a:solidFill>
                <a:latin typeface="Average"/>
                <a:ea typeface="Average"/>
                <a:cs typeface="Average"/>
                <a:sym typeface="Average"/>
              </a:defRPr>
            </a:lvl7pPr>
            <a:lvl8pPr indent="-406400" lvl="7" marL="3657600">
              <a:lnSpc>
                <a:spcPct val="115000"/>
              </a:lnSpc>
              <a:spcBef>
                <a:spcPts val="0"/>
              </a:spcBef>
              <a:spcAft>
                <a:spcPts val="0"/>
              </a:spcAft>
              <a:buClr>
                <a:schemeClr val="accent3"/>
              </a:buClr>
              <a:buSzPts val="2800"/>
              <a:buFont typeface="Average"/>
              <a:buChar char="○"/>
              <a:defRPr sz="2800">
                <a:solidFill>
                  <a:schemeClr val="accent3"/>
                </a:solidFill>
                <a:latin typeface="Average"/>
                <a:ea typeface="Average"/>
                <a:cs typeface="Average"/>
                <a:sym typeface="Average"/>
              </a:defRPr>
            </a:lvl8pPr>
            <a:lvl9pPr indent="-406400" lvl="8" marL="4114800">
              <a:lnSpc>
                <a:spcPct val="115000"/>
              </a:lnSpc>
              <a:spcBef>
                <a:spcPts val="0"/>
              </a:spcBef>
              <a:spcAft>
                <a:spcPts val="0"/>
              </a:spcAft>
              <a:buClr>
                <a:schemeClr val="accent3"/>
              </a:buClr>
              <a:buSzPts val="2800"/>
              <a:buFont typeface="Average"/>
              <a:buChar char="■"/>
              <a:defRPr sz="2800">
                <a:solidFill>
                  <a:schemeClr val="accent3"/>
                </a:solidFill>
                <a:latin typeface="Average"/>
                <a:ea typeface="Average"/>
                <a:cs typeface="Average"/>
                <a:sym typeface="Average"/>
              </a:defRPr>
            </a:lvl9pPr>
          </a:lstStyle>
          <a:p/>
        </p:txBody>
      </p:sp>
      <p:sp>
        <p:nvSpPr>
          <p:cNvPr id="8" name="Google Shape;8;g31b9051478d_0_3"/>
          <p:cNvSpPr txBox="1"/>
          <p:nvPr>
            <p:ph idx="12" type="sldNum"/>
          </p:nvPr>
        </p:nvSpPr>
        <p:spPr>
          <a:xfrm>
            <a:off x="16980500" y="9362019"/>
            <a:ext cx="1097400" cy="787200"/>
          </a:xfrm>
          <a:prstGeom prst="rect">
            <a:avLst/>
          </a:prstGeom>
          <a:noFill/>
          <a:ln>
            <a:noFill/>
          </a:ln>
        </p:spPr>
        <p:txBody>
          <a:bodyPr anchorCtr="0" anchor="ctr" bIns="182850" lIns="182850" spcFirstLastPara="1" rIns="182850" wrap="square" tIns="182850">
            <a:normAutofit/>
          </a:bodyPr>
          <a:lstStyle>
            <a:lvl1pPr lvl="0" algn="r">
              <a:buNone/>
              <a:defRPr sz="2000">
                <a:solidFill>
                  <a:schemeClr val="accent3"/>
                </a:solidFill>
                <a:latin typeface="Average"/>
                <a:ea typeface="Average"/>
                <a:cs typeface="Average"/>
                <a:sym typeface="Average"/>
              </a:defRPr>
            </a:lvl1pPr>
            <a:lvl2pPr lvl="1" algn="r">
              <a:buNone/>
              <a:defRPr sz="2000">
                <a:solidFill>
                  <a:schemeClr val="accent3"/>
                </a:solidFill>
                <a:latin typeface="Average"/>
                <a:ea typeface="Average"/>
                <a:cs typeface="Average"/>
                <a:sym typeface="Average"/>
              </a:defRPr>
            </a:lvl2pPr>
            <a:lvl3pPr lvl="2" algn="r">
              <a:buNone/>
              <a:defRPr sz="2000">
                <a:solidFill>
                  <a:schemeClr val="accent3"/>
                </a:solidFill>
                <a:latin typeface="Average"/>
                <a:ea typeface="Average"/>
                <a:cs typeface="Average"/>
                <a:sym typeface="Average"/>
              </a:defRPr>
            </a:lvl3pPr>
            <a:lvl4pPr lvl="3" algn="r">
              <a:buNone/>
              <a:defRPr sz="2000">
                <a:solidFill>
                  <a:schemeClr val="accent3"/>
                </a:solidFill>
                <a:latin typeface="Average"/>
                <a:ea typeface="Average"/>
                <a:cs typeface="Average"/>
                <a:sym typeface="Average"/>
              </a:defRPr>
            </a:lvl4pPr>
            <a:lvl5pPr lvl="4" algn="r">
              <a:buNone/>
              <a:defRPr sz="2000">
                <a:solidFill>
                  <a:schemeClr val="accent3"/>
                </a:solidFill>
                <a:latin typeface="Average"/>
                <a:ea typeface="Average"/>
                <a:cs typeface="Average"/>
                <a:sym typeface="Average"/>
              </a:defRPr>
            </a:lvl5pPr>
            <a:lvl6pPr lvl="5" algn="r">
              <a:buNone/>
              <a:defRPr sz="2000">
                <a:solidFill>
                  <a:schemeClr val="accent3"/>
                </a:solidFill>
                <a:latin typeface="Average"/>
                <a:ea typeface="Average"/>
                <a:cs typeface="Average"/>
                <a:sym typeface="Average"/>
              </a:defRPr>
            </a:lvl6pPr>
            <a:lvl7pPr lvl="6" algn="r">
              <a:buNone/>
              <a:defRPr sz="2000">
                <a:solidFill>
                  <a:schemeClr val="accent3"/>
                </a:solidFill>
                <a:latin typeface="Average"/>
                <a:ea typeface="Average"/>
                <a:cs typeface="Average"/>
                <a:sym typeface="Average"/>
              </a:defRPr>
            </a:lvl7pPr>
            <a:lvl8pPr lvl="7" algn="r">
              <a:buNone/>
              <a:defRPr sz="2000">
                <a:solidFill>
                  <a:schemeClr val="accent3"/>
                </a:solidFill>
                <a:latin typeface="Average"/>
                <a:ea typeface="Average"/>
                <a:cs typeface="Average"/>
                <a:sym typeface="Average"/>
              </a:defRPr>
            </a:lvl8pPr>
            <a:lvl9pPr lvl="8" algn="r">
              <a:buNone/>
              <a:defRPr sz="2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4.png"/><Relationship Id="rId8"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31.png"/><Relationship Id="rId6" Type="http://schemas.openxmlformats.org/officeDocument/2006/relationships/image" Target="../media/image26.png"/><Relationship Id="rId7" Type="http://schemas.openxmlformats.org/officeDocument/2006/relationships/image" Target="../media/image28.png"/><Relationship Id="rId8"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38.png"/><Relationship Id="rId6" Type="http://schemas.openxmlformats.org/officeDocument/2006/relationships/image" Target="../media/image46.png"/><Relationship Id="rId7" Type="http://schemas.openxmlformats.org/officeDocument/2006/relationships/image" Target="../media/image34.png"/><Relationship Id="rId8"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42.png"/><Relationship Id="rId7" Type="http://schemas.openxmlformats.org/officeDocument/2006/relationships/image" Target="../media/image47.png"/><Relationship Id="rId8"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8.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hyperlink" Target="https://www.kaggle.com/datasets/ehababoelnaga/anemia-types-classification" TargetMode="External"/><Relationship Id="rId5" Type="http://schemas.openxmlformats.org/officeDocument/2006/relationships/hyperlink" Target="https://www.healio.com/news/hematology-oncology/20120331/defining-and-recognizing-different-types-of-anemia-common-to-the-oncology-practice?gclid=EAIaIQobChMIrcymtI-MigMVhHNHAR0glg9wEAAYASAAEgKz9vD_BwE" TargetMode="External"/><Relationship Id="rId6" Type="http://schemas.openxmlformats.org/officeDocument/2006/relationships/hyperlink" Target="https://vciba.springeropen.com/articles/10.1186/s42492-024-00169-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9.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190" l="0" r="0" t="-38192"/>
            </a:stretch>
          </a:blipFill>
          <a:ln>
            <a:noFill/>
          </a:ln>
        </p:spPr>
      </p:sp>
      <p:sp>
        <p:nvSpPr>
          <p:cNvPr id="60" name="Google Shape;60;p1"/>
          <p:cNvSpPr txBox="1"/>
          <p:nvPr/>
        </p:nvSpPr>
        <p:spPr>
          <a:xfrm>
            <a:off x="362009" y="2901398"/>
            <a:ext cx="17564100" cy="10311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i="0" lang="en-US" sz="6699" u="none" cap="none" strike="noStrike">
                <a:solidFill>
                  <a:srgbClr val="000000"/>
                </a:solidFill>
                <a:latin typeface="EB Garamond ExtraBold"/>
                <a:ea typeface="EB Garamond ExtraBold"/>
                <a:cs typeface="EB Garamond ExtraBold"/>
                <a:sym typeface="EB Garamond ExtraBold"/>
              </a:rPr>
              <a:t>Hematological Analysis for Anemia Diagnosis</a:t>
            </a:r>
            <a:endParaRPr sz="2100">
              <a:latin typeface="EB Garamond ExtraBold"/>
              <a:ea typeface="EB Garamond ExtraBold"/>
              <a:cs typeface="EB Garamond ExtraBold"/>
              <a:sym typeface="EB Garamond ExtraBold"/>
            </a:endParaRPr>
          </a:p>
        </p:txBody>
      </p:sp>
      <p:sp>
        <p:nvSpPr>
          <p:cNvPr id="61" name="Google Shape;61;p1"/>
          <p:cNvSpPr txBox="1"/>
          <p:nvPr/>
        </p:nvSpPr>
        <p:spPr>
          <a:xfrm>
            <a:off x="1093648" y="3863425"/>
            <a:ext cx="16100700" cy="507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0" lang="en-US" sz="3300" u="none" cap="none" strike="noStrike">
                <a:solidFill>
                  <a:srgbClr val="000000"/>
                </a:solidFill>
                <a:latin typeface="EB Garamond SemiBold"/>
                <a:ea typeface="EB Garamond SemiBold"/>
                <a:cs typeface="EB Garamond SemiBold"/>
                <a:sym typeface="EB Garamond SemiBold"/>
              </a:rPr>
              <a:t>Professor: Dr. Hong Xue | Course: AIT-780-001 | George Mason University</a:t>
            </a:r>
            <a:endParaRPr>
              <a:latin typeface="EB Garamond SemiBold"/>
              <a:ea typeface="EB Garamond SemiBold"/>
              <a:cs typeface="EB Garamond SemiBold"/>
              <a:sym typeface="EB Garamond SemiBold"/>
            </a:endParaRPr>
          </a:p>
        </p:txBody>
      </p:sp>
      <p:sp>
        <p:nvSpPr>
          <p:cNvPr id="62" name="Google Shape;62;p1"/>
          <p:cNvSpPr txBox="1"/>
          <p:nvPr/>
        </p:nvSpPr>
        <p:spPr>
          <a:xfrm>
            <a:off x="574539" y="7373409"/>
            <a:ext cx="4987200" cy="224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i="0" lang="en-US" sz="2800" u="none" cap="none" strike="noStrike">
                <a:solidFill>
                  <a:srgbClr val="FFFFFF"/>
                </a:solidFill>
                <a:latin typeface="Times New Roman"/>
                <a:ea typeface="Times New Roman"/>
                <a:cs typeface="Times New Roman"/>
                <a:sym typeface="Times New Roman"/>
              </a:rPr>
              <a:t>Naga Sai Dhanya Veerepalli</a:t>
            </a:r>
            <a:endParaRPr sz="900">
              <a:latin typeface="Times New Roman"/>
              <a:ea typeface="Times New Roman"/>
              <a:cs typeface="Times New Roman"/>
              <a:sym typeface="Times New Roman"/>
            </a:endParaRPr>
          </a:p>
          <a:p>
            <a:pPr indent="0" lvl="0" marL="0" marR="0" rtl="0" algn="l">
              <a:lnSpc>
                <a:spcPct val="140000"/>
              </a:lnSpc>
              <a:spcBef>
                <a:spcPts val="0"/>
              </a:spcBef>
              <a:spcAft>
                <a:spcPts val="0"/>
              </a:spcAft>
              <a:buNone/>
            </a:pPr>
            <a:r>
              <a:rPr i="0" lang="en-US" sz="2800" u="none" cap="none" strike="noStrike">
                <a:solidFill>
                  <a:srgbClr val="FFFFFF"/>
                </a:solidFill>
                <a:latin typeface="Times New Roman"/>
                <a:ea typeface="Times New Roman"/>
                <a:cs typeface="Times New Roman"/>
                <a:sym typeface="Times New Roman"/>
              </a:rPr>
              <a:t>Suparna Mannava</a:t>
            </a:r>
            <a:endParaRPr sz="900">
              <a:latin typeface="Times New Roman"/>
              <a:ea typeface="Times New Roman"/>
              <a:cs typeface="Times New Roman"/>
              <a:sym typeface="Times New Roman"/>
            </a:endParaRPr>
          </a:p>
          <a:p>
            <a:pPr indent="0" lvl="0" marL="0" marR="0" rtl="0" algn="l">
              <a:lnSpc>
                <a:spcPct val="140000"/>
              </a:lnSpc>
              <a:spcBef>
                <a:spcPts val="0"/>
              </a:spcBef>
              <a:spcAft>
                <a:spcPts val="0"/>
              </a:spcAft>
              <a:buNone/>
            </a:pPr>
            <a:r>
              <a:rPr i="0" lang="en-US" sz="2800" u="none" cap="none" strike="noStrike">
                <a:solidFill>
                  <a:srgbClr val="FFFFFF"/>
                </a:solidFill>
                <a:latin typeface="Times New Roman"/>
                <a:ea typeface="Times New Roman"/>
                <a:cs typeface="Times New Roman"/>
                <a:sym typeface="Times New Roman"/>
              </a:rPr>
              <a:t>Akhila Kudupudi </a:t>
            </a:r>
            <a:endParaRPr sz="900">
              <a:latin typeface="Times New Roman"/>
              <a:ea typeface="Times New Roman"/>
              <a:cs typeface="Times New Roman"/>
              <a:sym typeface="Times New Roman"/>
            </a:endParaRPr>
          </a:p>
          <a:p>
            <a:pPr indent="0" lvl="0" marL="0" marR="0" rtl="0" algn="l">
              <a:lnSpc>
                <a:spcPct val="140000"/>
              </a:lnSpc>
              <a:spcBef>
                <a:spcPts val="0"/>
              </a:spcBef>
              <a:spcAft>
                <a:spcPts val="0"/>
              </a:spcAft>
              <a:buNone/>
            </a:pPr>
            <a:r>
              <a:rPr i="0" lang="en-US" sz="2800" u="none" cap="none" strike="noStrike">
                <a:solidFill>
                  <a:srgbClr val="FFFFFF"/>
                </a:solidFill>
                <a:latin typeface="Times New Roman"/>
                <a:ea typeface="Times New Roman"/>
                <a:cs typeface="Times New Roman"/>
                <a:sym typeface="Times New Roman"/>
              </a:rPr>
              <a:t>Srija Anasuri</a:t>
            </a:r>
            <a:endParaRPr sz="9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2" name="Shape 162"/>
        <p:cNvGrpSpPr/>
        <p:nvPr/>
      </p:nvGrpSpPr>
      <p:grpSpPr>
        <a:xfrm>
          <a:off x="0" y="0"/>
          <a:ext cx="0" cy="0"/>
          <a:chOff x="0" y="0"/>
          <a:chExt cx="0" cy="0"/>
        </a:xfrm>
      </p:grpSpPr>
      <p:sp>
        <p:nvSpPr>
          <p:cNvPr id="163" name="Google Shape;163;g31b9051478d_0_53"/>
          <p:cNvSpPr txBox="1"/>
          <p:nvPr/>
        </p:nvSpPr>
        <p:spPr>
          <a:xfrm>
            <a:off x="3067350" y="2110890"/>
            <a:ext cx="12153300" cy="546000"/>
          </a:xfrm>
          <a:prstGeom prst="rect">
            <a:avLst/>
          </a:prstGeom>
          <a:noFill/>
          <a:ln>
            <a:noFill/>
          </a:ln>
        </p:spPr>
        <p:txBody>
          <a:bodyPr anchorCtr="0" anchor="t" bIns="0" lIns="0" spcFirstLastPara="1" rIns="0" wrap="square" tIns="0">
            <a:spAutoFit/>
          </a:bodyPr>
          <a:lstStyle/>
          <a:p>
            <a:pPr indent="0" lvl="0" marL="914400" marR="0" rtl="0" algn="just">
              <a:lnSpc>
                <a:spcPct val="172004"/>
              </a:lnSpc>
              <a:spcBef>
                <a:spcPts val="0"/>
              </a:spcBef>
              <a:spcAft>
                <a:spcPts val="0"/>
              </a:spcAft>
              <a:buNone/>
            </a:pPr>
            <a:r>
              <a:t/>
            </a:r>
            <a:endParaRPr sz="3547">
              <a:latin typeface="Times New Roman"/>
              <a:ea typeface="Times New Roman"/>
              <a:cs typeface="Times New Roman"/>
              <a:sym typeface="Times New Roman"/>
            </a:endParaRPr>
          </a:p>
        </p:txBody>
      </p:sp>
      <p:sp>
        <p:nvSpPr>
          <p:cNvPr id="164" name="Google Shape;164;g31b9051478d_0_53"/>
          <p:cNvSpPr/>
          <p:nvPr/>
        </p:nvSpPr>
        <p:spPr>
          <a:xfrm>
            <a:off x="15714353" y="227015"/>
            <a:ext cx="2379701" cy="2458593"/>
          </a:xfrm>
          <a:custGeom>
            <a:rect b="b" l="l" r="r" t="t"/>
            <a:pathLst>
              <a:path extrusionOk="0" h="4114800" w="3718283">
                <a:moveTo>
                  <a:pt x="0" y="0"/>
                </a:moveTo>
                <a:lnTo>
                  <a:pt x="3718283" y="0"/>
                </a:lnTo>
                <a:lnTo>
                  <a:pt x="3718283" y="4114800"/>
                </a:lnTo>
                <a:lnTo>
                  <a:pt x="0" y="4114800"/>
                </a:lnTo>
                <a:lnTo>
                  <a:pt x="0" y="0"/>
                </a:lnTo>
                <a:close/>
              </a:path>
            </a:pathLst>
          </a:custGeom>
          <a:blipFill rotWithShape="1">
            <a:blip r:embed="rId3">
              <a:alphaModFix/>
            </a:blip>
            <a:stretch>
              <a:fillRect b="0" l="0" r="0" t="0"/>
            </a:stretch>
          </a:blipFill>
          <a:ln>
            <a:noFill/>
          </a:ln>
        </p:spPr>
      </p:sp>
      <p:sp>
        <p:nvSpPr>
          <p:cNvPr id="165" name="Google Shape;165;g31b9051478d_0_53"/>
          <p:cNvSpPr txBox="1"/>
          <p:nvPr/>
        </p:nvSpPr>
        <p:spPr>
          <a:xfrm>
            <a:off x="2120000" y="570750"/>
            <a:ext cx="13100700" cy="757200"/>
          </a:xfrm>
          <a:prstGeom prst="rect">
            <a:avLst/>
          </a:prstGeom>
          <a:noFill/>
          <a:ln>
            <a:noFill/>
          </a:ln>
        </p:spPr>
        <p:txBody>
          <a:bodyPr anchorCtr="0" anchor="t" bIns="91425" lIns="91425" spcFirstLastPara="1" rIns="91425" wrap="square" tIns="91425">
            <a:noAutofit/>
          </a:bodyPr>
          <a:lstStyle/>
          <a:p>
            <a:pPr indent="-431800" lvl="0" marL="457200" rtl="0" algn="l">
              <a:lnSpc>
                <a:spcPct val="115000"/>
              </a:lnSpc>
              <a:spcBef>
                <a:spcPts val="1200"/>
              </a:spcBef>
              <a:spcAft>
                <a:spcPts val="0"/>
              </a:spcAft>
              <a:buSzPts val="3200"/>
              <a:buFont typeface="Times New Roman"/>
              <a:buAutoNum type="arabicPeriod"/>
            </a:pPr>
            <a:r>
              <a:rPr b="1" lang="en-US" sz="3200"/>
              <a:t>What is the distribution of patients across different types of anemia and related conditions?</a:t>
            </a:r>
            <a:endParaRPr b="1" sz="3200">
              <a:latin typeface="Times New Roman"/>
              <a:ea typeface="Times New Roman"/>
              <a:cs typeface="Times New Roman"/>
              <a:sym typeface="Times New Roman"/>
            </a:endParaRPr>
          </a:p>
          <a:p>
            <a:pPr indent="0" lvl="0" marL="457200" rtl="0" algn="just">
              <a:spcBef>
                <a:spcPts val="1200"/>
              </a:spcBef>
              <a:spcAft>
                <a:spcPts val="0"/>
              </a:spcAft>
              <a:buNone/>
            </a:pPr>
            <a:r>
              <a:t/>
            </a:r>
            <a:endParaRPr b="1" sz="3700">
              <a:latin typeface="Times New Roman"/>
              <a:ea typeface="Times New Roman"/>
              <a:cs typeface="Times New Roman"/>
              <a:sym typeface="Times New Roman"/>
            </a:endParaRPr>
          </a:p>
        </p:txBody>
      </p:sp>
      <p:pic>
        <p:nvPicPr>
          <p:cNvPr id="166" name="Google Shape;166;g31b9051478d_0_53"/>
          <p:cNvPicPr preferRelativeResize="0"/>
          <p:nvPr/>
        </p:nvPicPr>
        <p:blipFill>
          <a:blip r:embed="rId4">
            <a:alphaModFix/>
          </a:blip>
          <a:stretch>
            <a:fillRect/>
          </a:stretch>
        </p:blipFill>
        <p:spPr>
          <a:xfrm>
            <a:off x="3637750" y="2110900"/>
            <a:ext cx="11499624" cy="6652576"/>
          </a:xfrm>
          <a:prstGeom prst="rect">
            <a:avLst/>
          </a:prstGeom>
          <a:noFill/>
          <a:ln>
            <a:noFill/>
          </a:ln>
        </p:spPr>
      </p:pic>
      <p:sp>
        <p:nvSpPr>
          <p:cNvPr id="167" name="Google Shape;167;g31b9051478d_0_53"/>
          <p:cNvSpPr txBox="1"/>
          <p:nvPr/>
        </p:nvSpPr>
        <p:spPr>
          <a:xfrm>
            <a:off x="1129900" y="8938200"/>
            <a:ext cx="15725400" cy="8931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rPr>
              <a:t>The plot highlights that </a:t>
            </a:r>
            <a:r>
              <a:rPr b="1" lang="en-US" sz="2000">
                <a:solidFill>
                  <a:schemeClr val="dk1"/>
                </a:solidFill>
              </a:rPr>
              <a:t>normocytic anemia and iron deficiency anemia are the most prevalent diagnoses among patients, while conditions like macrocytic anemia and leukemia with thrombocytopenia are relatively rare.</a:t>
            </a:r>
            <a:endParaRPr sz="2000">
              <a:solidFill>
                <a:schemeClr val="dk1"/>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1" name="Shape 171"/>
        <p:cNvGrpSpPr/>
        <p:nvPr/>
      </p:nvGrpSpPr>
      <p:grpSpPr>
        <a:xfrm>
          <a:off x="0" y="0"/>
          <a:ext cx="0" cy="0"/>
          <a:chOff x="0" y="0"/>
          <a:chExt cx="0" cy="0"/>
        </a:xfrm>
      </p:grpSpPr>
      <p:sp>
        <p:nvSpPr>
          <p:cNvPr id="172" name="Google Shape;172;g31b9236d6ff_0_15"/>
          <p:cNvSpPr txBox="1"/>
          <p:nvPr/>
        </p:nvSpPr>
        <p:spPr>
          <a:xfrm>
            <a:off x="4159600" y="2266415"/>
            <a:ext cx="12153300" cy="546000"/>
          </a:xfrm>
          <a:prstGeom prst="rect">
            <a:avLst/>
          </a:prstGeom>
          <a:noFill/>
          <a:ln>
            <a:noFill/>
          </a:ln>
        </p:spPr>
        <p:txBody>
          <a:bodyPr anchorCtr="0" anchor="t" bIns="0" lIns="0" spcFirstLastPara="1" rIns="0" wrap="square" tIns="0">
            <a:spAutoFit/>
          </a:bodyPr>
          <a:lstStyle/>
          <a:p>
            <a:pPr indent="0" lvl="0" marL="914400" marR="0" rtl="0" algn="just">
              <a:lnSpc>
                <a:spcPct val="172004"/>
              </a:lnSpc>
              <a:spcBef>
                <a:spcPts val="0"/>
              </a:spcBef>
              <a:spcAft>
                <a:spcPts val="0"/>
              </a:spcAft>
              <a:buNone/>
            </a:pPr>
            <a:r>
              <a:t/>
            </a:r>
            <a:endParaRPr sz="3547"/>
          </a:p>
        </p:txBody>
      </p:sp>
      <p:pic>
        <p:nvPicPr>
          <p:cNvPr id="173" name="Google Shape;173;g31b9236d6ff_0_15"/>
          <p:cNvPicPr preferRelativeResize="0"/>
          <p:nvPr/>
        </p:nvPicPr>
        <p:blipFill>
          <a:blip r:embed="rId3">
            <a:alphaModFix/>
          </a:blip>
          <a:stretch>
            <a:fillRect/>
          </a:stretch>
        </p:blipFill>
        <p:spPr>
          <a:xfrm>
            <a:off x="11558825" y="2375575"/>
            <a:ext cx="5569451" cy="6125502"/>
          </a:xfrm>
          <a:prstGeom prst="rect">
            <a:avLst/>
          </a:prstGeom>
          <a:noFill/>
          <a:ln>
            <a:noFill/>
          </a:ln>
        </p:spPr>
      </p:pic>
      <p:sp>
        <p:nvSpPr>
          <p:cNvPr id="174" name="Google Shape;174;g31b9236d6ff_0_15"/>
          <p:cNvSpPr txBox="1"/>
          <p:nvPr/>
        </p:nvSpPr>
        <p:spPr>
          <a:xfrm>
            <a:off x="1561200" y="571413"/>
            <a:ext cx="15165600" cy="1695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sz="3300">
                <a:latin typeface="Times New Roman"/>
                <a:ea typeface="Times New Roman"/>
                <a:cs typeface="Times New Roman"/>
                <a:sym typeface="Times New Roman"/>
              </a:rPr>
              <a:t>2. </a:t>
            </a:r>
            <a:r>
              <a:rPr b="1" lang="en-US" sz="3300">
                <a:latin typeface="Times New Roman"/>
                <a:ea typeface="Times New Roman"/>
                <a:cs typeface="Times New Roman"/>
                <a:sym typeface="Times New Roman"/>
              </a:rPr>
              <a:t>How do hemoglobin (HGB) levels, including their variation and averages, differ across various diagnoses, and what patterns or anomalies can be observed to distinguish between healthy individuals and anemia types?</a:t>
            </a:r>
            <a:endParaRPr b="1" sz="3300">
              <a:solidFill>
                <a:schemeClr val="accent3"/>
              </a:solidFill>
              <a:latin typeface="Times New Roman"/>
              <a:ea typeface="Times New Roman"/>
              <a:cs typeface="Times New Roman"/>
              <a:sym typeface="Times New Roman"/>
            </a:endParaRPr>
          </a:p>
        </p:txBody>
      </p:sp>
      <p:pic>
        <p:nvPicPr>
          <p:cNvPr id="175" name="Google Shape;175;g31b9236d6ff_0_15"/>
          <p:cNvPicPr preferRelativeResize="0"/>
          <p:nvPr/>
        </p:nvPicPr>
        <p:blipFill>
          <a:blip r:embed="rId4">
            <a:alphaModFix/>
          </a:blip>
          <a:stretch>
            <a:fillRect/>
          </a:stretch>
        </p:blipFill>
        <p:spPr>
          <a:xfrm>
            <a:off x="780450" y="2576490"/>
            <a:ext cx="10438650" cy="6028466"/>
          </a:xfrm>
          <a:prstGeom prst="rect">
            <a:avLst/>
          </a:prstGeom>
          <a:noFill/>
          <a:ln>
            <a:noFill/>
          </a:ln>
        </p:spPr>
      </p:pic>
      <p:sp>
        <p:nvSpPr>
          <p:cNvPr id="176" name="Google Shape;176;g31b9236d6ff_0_15"/>
          <p:cNvSpPr txBox="1"/>
          <p:nvPr/>
        </p:nvSpPr>
        <p:spPr>
          <a:xfrm>
            <a:off x="780450" y="8879975"/>
            <a:ext cx="16347900" cy="8736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Average"/>
                <a:ea typeface="Average"/>
                <a:cs typeface="Average"/>
                <a:sym typeface="Average"/>
              </a:rPr>
              <a:t>Conditions like leukemia and macrocytic anemia showing extreme HGB values, while other types of anemia cluster around lower average levels.</a:t>
            </a:r>
            <a:endParaRPr b="1" sz="2000">
              <a:solidFill>
                <a:schemeClr val="dk1"/>
              </a:solidFill>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0" name="Shape 180"/>
        <p:cNvGrpSpPr/>
        <p:nvPr/>
      </p:nvGrpSpPr>
      <p:grpSpPr>
        <a:xfrm>
          <a:off x="0" y="0"/>
          <a:ext cx="0" cy="0"/>
          <a:chOff x="0" y="0"/>
          <a:chExt cx="0" cy="0"/>
        </a:xfrm>
      </p:grpSpPr>
      <p:sp>
        <p:nvSpPr>
          <p:cNvPr id="181" name="Google Shape;181;g31bb3ddc56d_1_0"/>
          <p:cNvSpPr txBox="1"/>
          <p:nvPr/>
        </p:nvSpPr>
        <p:spPr>
          <a:xfrm>
            <a:off x="1962750" y="610238"/>
            <a:ext cx="15165600" cy="1695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sz="3300">
                <a:latin typeface="Times New Roman"/>
                <a:ea typeface="Times New Roman"/>
                <a:cs typeface="Times New Roman"/>
                <a:sym typeface="Times New Roman"/>
              </a:rPr>
              <a:t>3. What are the factors that contribute to predict the different types of anemia ?</a:t>
            </a:r>
            <a:endParaRPr b="1" sz="3300">
              <a:solidFill>
                <a:schemeClr val="accent3"/>
              </a:solidFill>
              <a:latin typeface="Times New Roman"/>
              <a:ea typeface="Times New Roman"/>
              <a:cs typeface="Times New Roman"/>
              <a:sym typeface="Times New Roman"/>
            </a:endParaRPr>
          </a:p>
        </p:txBody>
      </p:sp>
      <p:sp>
        <p:nvSpPr>
          <p:cNvPr id="182" name="Google Shape;182;g31bb3ddc56d_1_0"/>
          <p:cNvSpPr txBox="1"/>
          <p:nvPr/>
        </p:nvSpPr>
        <p:spPr>
          <a:xfrm>
            <a:off x="1265800" y="8938200"/>
            <a:ext cx="16347900" cy="8736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Average"/>
                <a:ea typeface="Average"/>
                <a:cs typeface="Average"/>
                <a:sym typeface="Average"/>
              </a:rPr>
              <a:t>Hemoglobin (HGB), mean corpuscular hemoglobin concentration (MCHC), and mean corpuscular volume (MCV) are the most significant features influencing the Random Forest model's predictions, indicating their strong relevance in diagnosing conditions related to anemia.</a:t>
            </a:r>
            <a:endParaRPr b="1" sz="2000">
              <a:solidFill>
                <a:schemeClr val="dk1"/>
              </a:solidFill>
              <a:latin typeface="Average"/>
              <a:ea typeface="Average"/>
              <a:cs typeface="Average"/>
              <a:sym typeface="Average"/>
            </a:endParaRPr>
          </a:p>
        </p:txBody>
      </p:sp>
      <p:pic>
        <p:nvPicPr>
          <p:cNvPr id="183" name="Google Shape;183;g31bb3ddc56d_1_0"/>
          <p:cNvPicPr preferRelativeResize="0"/>
          <p:nvPr/>
        </p:nvPicPr>
        <p:blipFill>
          <a:blip r:embed="rId3">
            <a:alphaModFix/>
          </a:blip>
          <a:stretch>
            <a:fillRect/>
          </a:stretch>
        </p:blipFill>
        <p:spPr>
          <a:xfrm>
            <a:off x="7789813" y="2297589"/>
            <a:ext cx="9695713" cy="5691825"/>
          </a:xfrm>
          <a:prstGeom prst="rect">
            <a:avLst/>
          </a:prstGeom>
          <a:noFill/>
          <a:ln>
            <a:noFill/>
          </a:ln>
        </p:spPr>
      </p:pic>
      <p:pic>
        <p:nvPicPr>
          <p:cNvPr id="184" name="Google Shape;184;g31bb3ddc56d_1_0"/>
          <p:cNvPicPr preferRelativeResize="0"/>
          <p:nvPr/>
        </p:nvPicPr>
        <p:blipFill rotWithShape="1">
          <a:blip r:embed="rId4">
            <a:alphaModFix/>
          </a:blip>
          <a:srcRect b="0" l="2181" r="0" t="0"/>
          <a:stretch/>
        </p:blipFill>
        <p:spPr>
          <a:xfrm>
            <a:off x="681050" y="3277750"/>
            <a:ext cx="6913299" cy="3305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8" name="Shape 188"/>
        <p:cNvGrpSpPr/>
        <p:nvPr/>
      </p:nvGrpSpPr>
      <p:grpSpPr>
        <a:xfrm>
          <a:off x="0" y="0"/>
          <a:ext cx="0" cy="0"/>
          <a:chOff x="0" y="0"/>
          <a:chExt cx="0" cy="0"/>
        </a:xfrm>
      </p:grpSpPr>
      <p:sp>
        <p:nvSpPr>
          <p:cNvPr id="189" name="Google Shape;189;g31bb3ddc56d_1_17"/>
          <p:cNvSpPr txBox="1"/>
          <p:nvPr/>
        </p:nvSpPr>
        <p:spPr>
          <a:xfrm>
            <a:off x="0" y="4597625"/>
            <a:ext cx="18288000" cy="747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4855">
                <a:latin typeface="Times New Roman"/>
                <a:ea typeface="Times New Roman"/>
                <a:cs typeface="Times New Roman"/>
                <a:sym typeface="Times New Roman"/>
              </a:rPr>
              <a:t>EXPLORATORY DATA ANALYSIS</a:t>
            </a:r>
            <a:endParaRPr sz="100">
              <a:latin typeface="Times New Roman"/>
              <a:ea typeface="Times New Roman"/>
              <a:cs typeface="Times New Roman"/>
              <a:sym typeface="Times New Roman"/>
            </a:endParaRPr>
          </a:p>
        </p:txBody>
      </p:sp>
      <p:sp>
        <p:nvSpPr>
          <p:cNvPr id="190" name="Google Shape;190;g31bb3ddc56d_1_17"/>
          <p:cNvSpPr/>
          <p:nvPr/>
        </p:nvSpPr>
        <p:spPr>
          <a:xfrm>
            <a:off x="3" y="-10"/>
            <a:ext cx="2379701" cy="2458593"/>
          </a:xfrm>
          <a:custGeom>
            <a:rect b="b" l="l" r="r" t="t"/>
            <a:pathLst>
              <a:path extrusionOk="0" h="4114800" w="3718283">
                <a:moveTo>
                  <a:pt x="0" y="0"/>
                </a:moveTo>
                <a:lnTo>
                  <a:pt x="3718283" y="0"/>
                </a:lnTo>
                <a:lnTo>
                  <a:pt x="3718283" y="4114800"/>
                </a:lnTo>
                <a:lnTo>
                  <a:pt x="0" y="4114800"/>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4" name="Shape 194"/>
        <p:cNvGrpSpPr/>
        <p:nvPr/>
      </p:nvGrpSpPr>
      <p:grpSpPr>
        <a:xfrm>
          <a:off x="0" y="0"/>
          <a:ext cx="0" cy="0"/>
          <a:chOff x="0" y="0"/>
          <a:chExt cx="0" cy="0"/>
        </a:xfrm>
      </p:grpSpPr>
      <p:sp>
        <p:nvSpPr>
          <p:cNvPr id="195" name="Google Shape;195;g31b9051478d_0_3453"/>
          <p:cNvSpPr txBox="1"/>
          <p:nvPr/>
        </p:nvSpPr>
        <p:spPr>
          <a:xfrm>
            <a:off x="3454348" y="441925"/>
            <a:ext cx="11379300" cy="747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4855">
                <a:latin typeface="Times New Roman"/>
                <a:ea typeface="Times New Roman"/>
                <a:cs typeface="Times New Roman"/>
                <a:sym typeface="Times New Roman"/>
              </a:rPr>
              <a:t>EXPLORATORY DATA ANALYSIS</a:t>
            </a:r>
            <a:endParaRPr sz="100">
              <a:latin typeface="Times New Roman"/>
              <a:ea typeface="Times New Roman"/>
              <a:cs typeface="Times New Roman"/>
              <a:sym typeface="Times New Roman"/>
            </a:endParaRPr>
          </a:p>
        </p:txBody>
      </p:sp>
      <p:pic>
        <p:nvPicPr>
          <p:cNvPr id="196" name="Google Shape;196;g31b9051478d_0_3453"/>
          <p:cNvPicPr preferRelativeResize="0"/>
          <p:nvPr/>
        </p:nvPicPr>
        <p:blipFill>
          <a:blip r:embed="rId3">
            <a:alphaModFix/>
          </a:blip>
          <a:stretch>
            <a:fillRect/>
          </a:stretch>
        </p:blipFill>
        <p:spPr>
          <a:xfrm>
            <a:off x="729338" y="1769300"/>
            <a:ext cx="7685326" cy="5858476"/>
          </a:xfrm>
          <a:prstGeom prst="rect">
            <a:avLst/>
          </a:prstGeom>
          <a:noFill/>
          <a:ln>
            <a:noFill/>
          </a:ln>
        </p:spPr>
      </p:pic>
      <p:pic>
        <p:nvPicPr>
          <p:cNvPr id="197" name="Google Shape;197;g31b9051478d_0_3453"/>
          <p:cNvPicPr preferRelativeResize="0"/>
          <p:nvPr/>
        </p:nvPicPr>
        <p:blipFill>
          <a:blip r:embed="rId4">
            <a:alphaModFix/>
          </a:blip>
          <a:stretch>
            <a:fillRect/>
          </a:stretch>
        </p:blipFill>
        <p:spPr>
          <a:xfrm>
            <a:off x="8790225" y="1769300"/>
            <a:ext cx="8781649" cy="5858475"/>
          </a:xfrm>
          <a:prstGeom prst="rect">
            <a:avLst/>
          </a:prstGeom>
          <a:noFill/>
          <a:ln>
            <a:noFill/>
          </a:ln>
        </p:spPr>
      </p:pic>
      <p:sp>
        <p:nvSpPr>
          <p:cNvPr id="198" name="Google Shape;198;g31b9051478d_0_3453"/>
          <p:cNvSpPr/>
          <p:nvPr/>
        </p:nvSpPr>
        <p:spPr>
          <a:xfrm>
            <a:off x="917563" y="7822150"/>
            <a:ext cx="7308900" cy="11469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US" sz="1950">
                <a:latin typeface="Times New Roman"/>
                <a:ea typeface="Times New Roman"/>
                <a:cs typeface="Times New Roman"/>
                <a:sym typeface="Times New Roman"/>
              </a:rPr>
              <a:t>This plot highlights the relationship between average hemoglobin (HGB) and platelet (PLT) levels across different diagnoses, revealing distinct trends and variations between conditions.</a:t>
            </a:r>
            <a:endParaRPr sz="100">
              <a:latin typeface="Average"/>
              <a:ea typeface="Average"/>
              <a:cs typeface="Average"/>
              <a:sym typeface="Average"/>
            </a:endParaRPr>
          </a:p>
        </p:txBody>
      </p:sp>
      <p:sp>
        <p:nvSpPr>
          <p:cNvPr id="199" name="Google Shape;199;g31b9051478d_0_3453"/>
          <p:cNvSpPr/>
          <p:nvPr/>
        </p:nvSpPr>
        <p:spPr>
          <a:xfrm>
            <a:off x="9526588" y="7822150"/>
            <a:ext cx="7308900" cy="11469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US" sz="1950">
                <a:latin typeface="Times New Roman"/>
                <a:ea typeface="Times New Roman"/>
                <a:cs typeface="Times New Roman"/>
                <a:sym typeface="Times New Roman"/>
              </a:rPr>
              <a:t>This bar chart compares the average white blood cell (WBC) and red blood cell (RBC) counts across various diagnoses, emphasizing significant differences in leukemia and related conditions.</a:t>
            </a:r>
            <a:endParaRPr sz="100">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3" name="Shape 203"/>
        <p:cNvGrpSpPr/>
        <p:nvPr/>
      </p:nvGrpSpPr>
      <p:grpSpPr>
        <a:xfrm>
          <a:off x="0" y="0"/>
          <a:ext cx="0" cy="0"/>
          <a:chOff x="0" y="0"/>
          <a:chExt cx="0" cy="0"/>
        </a:xfrm>
      </p:grpSpPr>
      <p:sp>
        <p:nvSpPr>
          <p:cNvPr id="204" name="Google Shape;204;g31b9051478d_0_3468"/>
          <p:cNvSpPr txBox="1"/>
          <p:nvPr/>
        </p:nvSpPr>
        <p:spPr>
          <a:xfrm>
            <a:off x="3454348" y="441925"/>
            <a:ext cx="11379300" cy="747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4855">
                <a:latin typeface="Times New Roman"/>
                <a:ea typeface="Times New Roman"/>
                <a:cs typeface="Times New Roman"/>
                <a:sym typeface="Times New Roman"/>
              </a:rPr>
              <a:t>EXPLORATORY DATA ANALYSIS</a:t>
            </a:r>
            <a:endParaRPr sz="100">
              <a:latin typeface="Times New Roman"/>
              <a:ea typeface="Times New Roman"/>
              <a:cs typeface="Times New Roman"/>
              <a:sym typeface="Times New Roman"/>
            </a:endParaRPr>
          </a:p>
        </p:txBody>
      </p:sp>
      <p:sp>
        <p:nvSpPr>
          <p:cNvPr id="205" name="Google Shape;205;g31b9051478d_0_3468"/>
          <p:cNvSpPr/>
          <p:nvPr/>
        </p:nvSpPr>
        <p:spPr>
          <a:xfrm>
            <a:off x="9702338" y="8218600"/>
            <a:ext cx="7308900" cy="11469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US" sz="1950">
                <a:latin typeface="Times New Roman"/>
                <a:ea typeface="Times New Roman"/>
                <a:cs typeface="Times New Roman"/>
                <a:sym typeface="Times New Roman"/>
              </a:rPr>
              <a:t>This plot illustrates the variation in hemoglobin (HGB) and mean corpuscular hemoglobin concentration (MCHC) levels across different diagnoses, highlighting significant differences between healthy individuals and anemia patients.</a:t>
            </a:r>
            <a:endParaRPr sz="100">
              <a:latin typeface="Average"/>
              <a:ea typeface="Average"/>
              <a:cs typeface="Average"/>
              <a:sym typeface="Average"/>
            </a:endParaRPr>
          </a:p>
        </p:txBody>
      </p:sp>
      <p:sp>
        <p:nvSpPr>
          <p:cNvPr id="206" name="Google Shape;206;g31b9051478d_0_3468"/>
          <p:cNvSpPr/>
          <p:nvPr/>
        </p:nvSpPr>
        <p:spPr>
          <a:xfrm>
            <a:off x="1572963" y="8222250"/>
            <a:ext cx="7308900" cy="11469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US" sz="1950">
                <a:latin typeface="Times New Roman"/>
                <a:ea typeface="Times New Roman"/>
                <a:cs typeface="Times New Roman"/>
                <a:sym typeface="Times New Roman"/>
              </a:rPr>
              <a:t>This treemap shows the contribution of average HGB (as labels), RBC (as size), and WBC (as color intensity) for each diagnosis, emphasizing the variations in blood parameters among different conditions.</a:t>
            </a:r>
            <a:endParaRPr sz="100">
              <a:latin typeface="Average"/>
              <a:ea typeface="Average"/>
              <a:cs typeface="Average"/>
              <a:sym typeface="Average"/>
            </a:endParaRPr>
          </a:p>
        </p:txBody>
      </p:sp>
      <p:pic>
        <p:nvPicPr>
          <p:cNvPr id="207" name="Google Shape;207;g31b9051478d_0_3468"/>
          <p:cNvPicPr preferRelativeResize="0"/>
          <p:nvPr/>
        </p:nvPicPr>
        <p:blipFill>
          <a:blip r:embed="rId3">
            <a:alphaModFix/>
          </a:blip>
          <a:stretch>
            <a:fillRect/>
          </a:stretch>
        </p:blipFill>
        <p:spPr>
          <a:xfrm>
            <a:off x="1055925" y="1541675"/>
            <a:ext cx="8343000" cy="6328125"/>
          </a:xfrm>
          <a:prstGeom prst="rect">
            <a:avLst/>
          </a:prstGeom>
          <a:noFill/>
          <a:ln>
            <a:noFill/>
          </a:ln>
        </p:spPr>
      </p:pic>
      <p:pic>
        <p:nvPicPr>
          <p:cNvPr id="208" name="Google Shape;208;g31b9051478d_0_3468"/>
          <p:cNvPicPr preferRelativeResize="0"/>
          <p:nvPr/>
        </p:nvPicPr>
        <p:blipFill>
          <a:blip r:embed="rId4">
            <a:alphaModFix/>
          </a:blip>
          <a:stretch>
            <a:fillRect/>
          </a:stretch>
        </p:blipFill>
        <p:spPr>
          <a:xfrm>
            <a:off x="10031850" y="1341625"/>
            <a:ext cx="6878355" cy="65281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2" name="Shape 212"/>
        <p:cNvGrpSpPr/>
        <p:nvPr/>
      </p:nvGrpSpPr>
      <p:grpSpPr>
        <a:xfrm>
          <a:off x="0" y="0"/>
          <a:ext cx="0" cy="0"/>
          <a:chOff x="0" y="0"/>
          <a:chExt cx="0" cy="0"/>
        </a:xfrm>
      </p:grpSpPr>
      <p:sp>
        <p:nvSpPr>
          <p:cNvPr id="213" name="Google Shape;213;g31bb3ddc56d_1_22"/>
          <p:cNvSpPr txBox="1"/>
          <p:nvPr/>
        </p:nvSpPr>
        <p:spPr>
          <a:xfrm>
            <a:off x="0" y="4597625"/>
            <a:ext cx="18288000" cy="747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4855">
                <a:latin typeface="Times New Roman"/>
                <a:ea typeface="Times New Roman"/>
                <a:cs typeface="Times New Roman"/>
                <a:sym typeface="Times New Roman"/>
              </a:rPr>
              <a:t>MACHINE LEARNING MODELS USING WEKA</a:t>
            </a:r>
            <a:endParaRPr sz="100">
              <a:latin typeface="Times New Roman"/>
              <a:ea typeface="Times New Roman"/>
              <a:cs typeface="Times New Roman"/>
              <a:sym typeface="Times New Roman"/>
            </a:endParaRPr>
          </a:p>
        </p:txBody>
      </p:sp>
      <p:sp>
        <p:nvSpPr>
          <p:cNvPr id="214" name="Google Shape;214;g31bb3ddc56d_1_22"/>
          <p:cNvSpPr/>
          <p:nvPr/>
        </p:nvSpPr>
        <p:spPr>
          <a:xfrm>
            <a:off x="3" y="-10"/>
            <a:ext cx="2379701" cy="2458593"/>
          </a:xfrm>
          <a:custGeom>
            <a:rect b="b" l="l" r="r" t="t"/>
            <a:pathLst>
              <a:path extrusionOk="0" h="4114800" w="3718283">
                <a:moveTo>
                  <a:pt x="0" y="0"/>
                </a:moveTo>
                <a:lnTo>
                  <a:pt x="3718283" y="0"/>
                </a:lnTo>
                <a:lnTo>
                  <a:pt x="3718283" y="4114800"/>
                </a:lnTo>
                <a:lnTo>
                  <a:pt x="0" y="4114800"/>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8" name="Shape 218"/>
        <p:cNvGrpSpPr/>
        <p:nvPr/>
      </p:nvGrpSpPr>
      <p:grpSpPr>
        <a:xfrm>
          <a:off x="0" y="0"/>
          <a:ext cx="0" cy="0"/>
          <a:chOff x="0" y="0"/>
          <a:chExt cx="0" cy="0"/>
        </a:xfrm>
      </p:grpSpPr>
      <p:sp>
        <p:nvSpPr>
          <p:cNvPr id="219" name="Google Shape;219;g31b9051478d_0_2406"/>
          <p:cNvSpPr txBox="1"/>
          <p:nvPr/>
        </p:nvSpPr>
        <p:spPr>
          <a:xfrm>
            <a:off x="3570998" y="311338"/>
            <a:ext cx="11379300" cy="747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4855">
                <a:latin typeface="Times New Roman"/>
                <a:ea typeface="Times New Roman"/>
                <a:cs typeface="Times New Roman"/>
                <a:sym typeface="Times New Roman"/>
              </a:rPr>
              <a:t>RANDOM FOREST</a:t>
            </a:r>
            <a:endParaRPr sz="100">
              <a:latin typeface="Times New Roman"/>
              <a:ea typeface="Times New Roman"/>
              <a:cs typeface="Times New Roman"/>
              <a:sym typeface="Times New Roman"/>
            </a:endParaRPr>
          </a:p>
        </p:txBody>
      </p:sp>
      <p:sp>
        <p:nvSpPr>
          <p:cNvPr id="220" name="Google Shape;220;g31b9051478d_0_2406"/>
          <p:cNvSpPr txBox="1"/>
          <p:nvPr/>
        </p:nvSpPr>
        <p:spPr>
          <a:xfrm>
            <a:off x="1484775" y="3429000"/>
            <a:ext cx="16293600" cy="36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700">
              <a:solidFill>
                <a:schemeClr val="accent3"/>
              </a:solidFill>
              <a:latin typeface="Times New Roman"/>
              <a:ea typeface="Times New Roman"/>
              <a:cs typeface="Times New Roman"/>
              <a:sym typeface="Times New Roman"/>
            </a:endParaRPr>
          </a:p>
        </p:txBody>
      </p:sp>
      <p:pic>
        <p:nvPicPr>
          <p:cNvPr id="221" name="Google Shape;221;g31b9051478d_0_2406"/>
          <p:cNvPicPr preferRelativeResize="0"/>
          <p:nvPr/>
        </p:nvPicPr>
        <p:blipFill>
          <a:blip r:embed="rId3">
            <a:alphaModFix/>
          </a:blip>
          <a:stretch>
            <a:fillRect/>
          </a:stretch>
        </p:blipFill>
        <p:spPr>
          <a:xfrm>
            <a:off x="1238050" y="1216113"/>
            <a:ext cx="7824300" cy="3361725"/>
          </a:xfrm>
          <a:prstGeom prst="rect">
            <a:avLst/>
          </a:prstGeom>
          <a:noFill/>
          <a:ln>
            <a:noFill/>
          </a:ln>
        </p:spPr>
      </p:pic>
      <p:pic>
        <p:nvPicPr>
          <p:cNvPr id="222" name="Google Shape;222;g31b9051478d_0_2406"/>
          <p:cNvPicPr preferRelativeResize="0"/>
          <p:nvPr/>
        </p:nvPicPr>
        <p:blipFill>
          <a:blip r:embed="rId4">
            <a:alphaModFix/>
          </a:blip>
          <a:stretch>
            <a:fillRect/>
          </a:stretch>
        </p:blipFill>
        <p:spPr>
          <a:xfrm>
            <a:off x="885462" y="4808900"/>
            <a:ext cx="8257326" cy="2333625"/>
          </a:xfrm>
          <a:prstGeom prst="rect">
            <a:avLst/>
          </a:prstGeom>
          <a:noFill/>
          <a:ln>
            <a:noFill/>
          </a:ln>
        </p:spPr>
      </p:pic>
      <p:pic>
        <p:nvPicPr>
          <p:cNvPr id="223" name="Google Shape;223;g31b9051478d_0_2406"/>
          <p:cNvPicPr preferRelativeResize="0"/>
          <p:nvPr/>
        </p:nvPicPr>
        <p:blipFill>
          <a:blip r:embed="rId5">
            <a:alphaModFix/>
          </a:blip>
          <a:stretch>
            <a:fillRect/>
          </a:stretch>
        </p:blipFill>
        <p:spPr>
          <a:xfrm>
            <a:off x="1502650" y="7373563"/>
            <a:ext cx="7295101" cy="2606075"/>
          </a:xfrm>
          <a:prstGeom prst="rect">
            <a:avLst/>
          </a:prstGeom>
          <a:noFill/>
          <a:ln>
            <a:noFill/>
          </a:ln>
        </p:spPr>
      </p:pic>
      <p:pic>
        <p:nvPicPr>
          <p:cNvPr id="224" name="Google Shape;224;g31b9051478d_0_2406"/>
          <p:cNvPicPr preferRelativeResize="0"/>
          <p:nvPr/>
        </p:nvPicPr>
        <p:blipFill>
          <a:blip r:embed="rId6">
            <a:alphaModFix/>
          </a:blip>
          <a:stretch>
            <a:fillRect/>
          </a:stretch>
        </p:blipFill>
        <p:spPr>
          <a:xfrm>
            <a:off x="9509425" y="1243225"/>
            <a:ext cx="7447250" cy="3307500"/>
          </a:xfrm>
          <a:prstGeom prst="rect">
            <a:avLst/>
          </a:prstGeom>
          <a:noFill/>
          <a:ln>
            <a:noFill/>
          </a:ln>
        </p:spPr>
      </p:pic>
      <p:pic>
        <p:nvPicPr>
          <p:cNvPr id="225" name="Google Shape;225;g31b9051478d_0_2406"/>
          <p:cNvPicPr preferRelativeResize="0"/>
          <p:nvPr/>
        </p:nvPicPr>
        <p:blipFill>
          <a:blip r:embed="rId7">
            <a:alphaModFix/>
          </a:blip>
          <a:stretch>
            <a:fillRect/>
          </a:stretch>
        </p:blipFill>
        <p:spPr>
          <a:xfrm>
            <a:off x="9428074" y="4821800"/>
            <a:ext cx="8257326" cy="2125732"/>
          </a:xfrm>
          <a:prstGeom prst="rect">
            <a:avLst/>
          </a:prstGeom>
          <a:noFill/>
          <a:ln>
            <a:noFill/>
          </a:ln>
        </p:spPr>
      </p:pic>
      <p:pic>
        <p:nvPicPr>
          <p:cNvPr id="226" name="Google Shape;226;g31b9051478d_0_2406"/>
          <p:cNvPicPr preferRelativeResize="0"/>
          <p:nvPr/>
        </p:nvPicPr>
        <p:blipFill>
          <a:blip r:embed="rId8">
            <a:alphaModFix/>
          </a:blip>
          <a:stretch>
            <a:fillRect/>
          </a:stretch>
        </p:blipFill>
        <p:spPr>
          <a:xfrm>
            <a:off x="10038549" y="7068950"/>
            <a:ext cx="6388990" cy="2916000"/>
          </a:xfrm>
          <a:prstGeom prst="rect">
            <a:avLst/>
          </a:prstGeom>
          <a:noFill/>
          <a:ln>
            <a:noFill/>
          </a:ln>
        </p:spPr>
      </p:pic>
      <p:sp>
        <p:nvSpPr>
          <p:cNvPr id="227" name="Google Shape;227;g31b9051478d_0_2406"/>
          <p:cNvSpPr/>
          <p:nvPr/>
        </p:nvSpPr>
        <p:spPr>
          <a:xfrm>
            <a:off x="1384050" y="182725"/>
            <a:ext cx="1671600" cy="875700"/>
          </a:xfrm>
          <a:prstGeom prst="wedgeRoundRectCallout">
            <a:avLst>
              <a:gd fmla="val -20833" name="adj1"/>
              <a:gd fmla="val 62500" name="adj2"/>
              <a:gd fmla="val 0" name="adj3"/>
            </a:avLst>
          </a:prstGeom>
          <a:solidFill>
            <a:srgbClr val="E6B8A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900">
                <a:latin typeface="Average"/>
                <a:ea typeface="Average"/>
                <a:cs typeface="Average"/>
                <a:sym typeface="Average"/>
              </a:rPr>
              <a:t>Train Set</a:t>
            </a:r>
            <a:endParaRPr sz="2900">
              <a:latin typeface="Average"/>
              <a:ea typeface="Average"/>
              <a:cs typeface="Average"/>
              <a:sym typeface="Average"/>
            </a:endParaRPr>
          </a:p>
        </p:txBody>
      </p:sp>
      <p:sp>
        <p:nvSpPr>
          <p:cNvPr id="228" name="Google Shape;228;g31b9051478d_0_2406"/>
          <p:cNvSpPr/>
          <p:nvPr/>
        </p:nvSpPr>
        <p:spPr>
          <a:xfrm rot="617">
            <a:off x="15805527" y="182714"/>
            <a:ext cx="1671600" cy="875700"/>
          </a:xfrm>
          <a:prstGeom prst="wedgeRoundRectCallout">
            <a:avLst>
              <a:gd fmla="val -20833" name="adj1"/>
              <a:gd fmla="val 62500" name="adj2"/>
              <a:gd fmla="val 0" name="adj3"/>
            </a:avLst>
          </a:prstGeom>
          <a:solidFill>
            <a:srgbClr val="E6B8A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900">
                <a:latin typeface="Average"/>
                <a:ea typeface="Average"/>
                <a:cs typeface="Average"/>
                <a:sym typeface="Average"/>
              </a:rPr>
              <a:t>Test Set</a:t>
            </a:r>
            <a:endParaRPr sz="2900">
              <a:latin typeface="Average"/>
              <a:ea typeface="Average"/>
              <a:cs typeface="Average"/>
              <a:sym typeface="Averag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2" name="Shape 232"/>
        <p:cNvGrpSpPr/>
        <p:nvPr/>
      </p:nvGrpSpPr>
      <p:grpSpPr>
        <a:xfrm>
          <a:off x="0" y="0"/>
          <a:ext cx="0" cy="0"/>
          <a:chOff x="0" y="0"/>
          <a:chExt cx="0" cy="0"/>
        </a:xfrm>
      </p:grpSpPr>
      <p:sp>
        <p:nvSpPr>
          <p:cNvPr id="233" name="Google Shape;233;g31b9051478d_0_3491"/>
          <p:cNvSpPr txBox="1"/>
          <p:nvPr/>
        </p:nvSpPr>
        <p:spPr>
          <a:xfrm>
            <a:off x="3570998" y="311338"/>
            <a:ext cx="11379300" cy="747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4855">
                <a:latin typeface="Times New Roman"/>
                <a:ea typeface="Times New Roman"/>
                <a:cs typeface="Times New Roman"/>
                <a:sym typeface="Times New Roman"/>
              </a:rPr>
              <a:t>LOGISTIC REGRESSION</a:t>
            </a:r>
            <a:endParaRPr sz="100">
              <a:latin typeface="Times New Roman"/>
              <a:ea typeface="Times New Roman"/>
              <a:cs typeface="Times New Roman"/>
              <a:sym typeface="Times New Roman"/>
            </a:endParaRPr>
          </a:p>
        </p:txBody>
      </p:sp>
      <p:sp>
        <p:nvSpPr>
          <p:cNvPr id="234" name="Google Shape;234;g31b9051478d_0_3491"/>
          <p:cNvSpPr txBox="1"/>
          <p:nvPr/>
        </p:nvSpPr>
        <p:spPr>
          <a:xfrm>
            <a:off x="1484775" y="3429000"/>
            <a:ext cx="16293600" cy="36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700">
              <a:solidFill>
                <a:schemeClr val="accent3"/>
              </a:solidFill>
              <a:latin typeface="Times New Roman"/>
              <a:ea typeface="Times New Roman"/>
              <a:cs typeface="Times New Roman"/>
              <a:sym typeface="Times New Roman"/>
            </a:endParaRPr>
          </a:p>
        </p:txBody>
      </p:sp>
      <p:sp>
        <p:nvSpPr>
          <p:cNvPr id="235" name="Google Shape;235;g31b9051478d_0_3491"/>
          <p:cNvSpPr/>
          <p:nvPr/>
        </p:nvSpPr>
        <p:spPr>
          <a:xfrm>
            <a:off x="1384050" y="182725"/>
            <a:ext cx="1671600" cy="875700"/>
          </a:xfrm>
          <a:prstGeom prst="wedgeRoundRectCallout">
            <a:avLst>
              <a:gd fmla="val -20833" name="adj1"/>
              <a:gd fmla="val 62500" name="adj2"/>
              <a:gd fmla="val 0" name="adj3"/>
            </a:avLst>
          </a:prstGeom>
          <a:solidFill>
            <a:srgbClr val="E6B8A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900">
                <a:latin typeface="Average"/>
                <a:ea typeface="Average"/>
                <a:cs typeface="Average"/>
                <a:sym typeface="Average"/>
              </a:rPr>
              <a:t>Train Set</a:t>
            </a:r>
            <a:endParaRPr sz="2900">
              <a:latin typeface="Average"/>
              <a:ea typeface="Average"/>
              <a:cs typeface="Average"/>
              <a:sym typeface="Average"/>
            </a:endParaRPr>
          </a:p>
        </p:txBody>
      </p:sp>
      <p:sp>
        <p:nvSpPr>
          <p:cNvPr id="236" name="Google Shape;236;g31b9051478d_0_3491"/>
          <p:cNvSpPr/>
          <p:nvPr/>
        </p:nvSpPr>
        <p:spPr>
          <a:xfrm rot="617">
            <a:off x="15805527" y="182714"/>
            <a:ext cx="1671600" cy="875700"/>
          </a:xfrm>
          <a:prstGeom prst="wedgeRoundRectCallout">
            <a:avLst>
              <a:gd fmla="val -20833" name="adj1"/>
              <a:gd fmla="val 62500" name="adj2"/>
              <a:gd fmla="val 0" name="adj3"/>
            </a:avLst>
          </a:prstGeom>
          <a:solidFill>
            <a:srgbClr val="E6B8A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900">
                <a:latin typeface="Average"/>
                <a:ea typeface="Average"/>
                <a:cs typeface="Average"/>
                <a:sym typeface="Average"/>
              </a:rPr>
              <a:t>Test Set</a:t>
            </a:r>
            <a:endParaRPr sz="2900">
              <a:latin typeface="Average"/>
              <a:ea typeface="Average"/>
              <a:cs typeface="Average"/>
              <a:sym typeface="Average"/>
            </a:endParaRPr>
          </a:p>
        </p:txBody>
      </p:sp>
      <p:pic>
        <p:nvPicPr>
          <p:cNvPr id="237" name="Google Shape;237;g31b9051478d_0_3491"/>
          <p:cNvPicPr preferRelativeResize="0"/>
          <p:nvPr/>
        </p:nvPicPr>
        <p:blipFill>
          <a:blip r:embed="rId3">
            <a:alphaModFix/>
          </a:blip>
          <a:stretch>
            <a:fillRect/>
          </a:stretch>
        </p:blipFill>
        <p:spPr>
          <a:xfrm>
            <a:off x="1384050" y="1368575"/>
            <a:ext cx="7056275" cy="2740775"/>
          </a:xfrm>
          <a:prstGeom prst="rect">
            <a:avLst/>
          </a:prstGeom>
          <a:noFill/>
          <a:ln>
            <a:noFill/>
          </a:ln>
        </p:spPr>
      </p:pic>
      <p:pic>
        <p:nvPicPr>
          <p:cNvPr id="238" name="Google Shape;238;g31b9051478d_0_3491"/>
          <p:cNvPicPr preferRelativeResize="0"/>
          <p:nvPr/>
        </p:nvPicPr>
        <p:blipFill>
          <a:blip r:embed="rId4">
            <a:alphaModFix/>
          </a:blip>
          <a:stretch>
            <a:fillRect/>
          </a:stretch>
        </p:blipFill>
        <p:spPr>
          <a:xfrm>
            <a:off x="751673" y="4313950"/>
            <a:ext cx="8046075" cy="2352675"/>
          </a:xfrm>
          <a:prstGeom prst="rect">
            <a:avLst/>
          </a:prstGeom>
          <a:noFill/>
          <a:ln>
            <a:noFill/>
          </a:ln>
        </p:spPr>
      </p:pic>
      <p:pic>
        <p:nvPicPr>
          <p:cNvPr id="239" name="Google Shape;239;g31b9051478d_0_3491"/>
          <p:cNvPicPr preferRelativeResize="0"/>
          <p:nvPr/>
        </p:nvPicPr>
        <p:blipFill>
          <a:blip r:embed="rId5">
            <a:alphaModFix/>
          </a:blip>
          <a:stretch>
            <a:fillRect/>
          </a:stretch>
        </p:blipFill>
        <p:spPr>
          <a:xfrm>
            <a:off x="1219850" y="6971750"/>
            <a:ext cx="7384674" cy="2916000"/>
          </a:xfrm>
          <a:prstGeom prst="rect">
            <a:avLst/>
          </a:prstGeom>
          <a:noFill/>
          <a:ln>
            <a:noFill/>
          </a:ln>
        </p:spPr>
      </p:pic>
      <p:pic>
        <p:nvPicPr>
          <p:cNvPr id="240" name="Google Shape;240;g31b9051478d_0_3491"/>
          <p:cNvPicPr preferRelativeResize="0"/>
          <p:nvPr/>
        </p:nvPicPr>
        <p:blipFill>
          <a:blip r:embed="rId6">
            <a:alphaModFix/>
          </a:blip>
          <a:stretch>
            <a:fillRect/>
          </a:stretch>
        </p:blipFill>
        <p:spPr>
          <a:xfrm>
            <a:off x="9820450" y="1408675"/>
            <a:ext cx="6977850" cy="2740784"/>
          </a:xfrm>
          <a:prstGeom prst="rect">
            <a:avLst/>
          </a:prstGeom>
          <a:noFill/>
          <a:ln>
            <a:noFill/>
          </a:ln>
        </p:spPr>
      </p:pic>
      <p:pic>
        <p:nvPicPr>
          <p:cNvPr id="241" name="Google Shape;241;g31b9051478d_0_3491"/>
          <p:cNvPicPr preferRelativeResize="0"/>
          <p:nvPr/>
        </p:nvPicPr>
        <p:blipFill>
          <a:blip r:embed="rId7">
            <a:alphaModFix/>
          </a:blip>
          <a:stretch>
            <a:fillRect/>
          </a:stretch>
        </p:blipFill>
        <p:spPr>
          <a:xfrm>
            <a:off x="9431037" y="4350913"/>
            <a:ext cx="8046075" cy="2419350"/>
          </a:xfrm>
          <a:prstGeom prst="rect">
            <a:avLst/>
          </a:prstGeom>
          <a:noFill/>
          <a:ln>
            <a:noFill/>
          </a:ln>
        </p:spPr>
      </p:pic>
      <p:pic>
        <p:nvPicPr>
          <p:cNvPr id="242" name="Google Shape;242;g31b9051478d_0_3491"/>
          <p:cNvPicPr preferRelativeResize="0"/>
          <p:nvPr/>
        </p:nvPicPr>
        <p:blipFill>
          <a:blip r:embed="rId8">
            <a:alphaModFix/>
          </a:blip>
          <a:stretch>
            <a:fillRect/>
          </a:stretch>
        </p:blipFill>
        <p:spPr>
          <a:xfrm>
            <a:off x="9737549" y="6971750"/>
            <a:ext cx="6722221" cy="2916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6" name="Shape 246"/>
        <p:cNvGrpSpPr/>
        <p:nvPr/>
      </p:nvGrpSpPr>
      <p:grpSpPr>
        <a:xfrm>
          <a:off x="0" y="0"/>
          <a:ext cx="0" cy="0"/>
          <a:chOff x="0" y="0"/>
          <a:chExt cx="0" cy="0"/>
        </a:xfrm>
      </p:grpSpPr>
      <p:sp>
        <p:nvSpPr>
          <p:cNvPr id="247" name="Google Shape;247;g31b9051478d_0_3510"/>
          <p:cNvSpPr txBox="1"/>
          <p:nvPr/>
        </p:nvSpPr>
        <p:spPr>
          <a:xfrm>
            <a:off x="3454348" y="278513"/>
            <a:ext cx="113793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sz="4800">
                <a:latin typeface="Times New Roman"/>
                <a:ea typeface="Times New Roman"/>
                <a:cs typeface="Times New Roman"/>
                <a:sym typeface="Times New Roman"/>
              </a:rPr>
              <a:t>Multilayer Perceptron (5-Fold Cross-Val.)</a:t>
            </a:r>
            <a:endParaRPr b="1" sz="2800">
              <a:latin typeface="Times New Roman"/>
              <a:ea typeface="Times New Roman"/>
              <a:cs typeface="Times New Roman"/>
              <a:sym typeface="Times New Roman"/>
            </a:endParaRPr>
          </a:p>
        </p:txBody>
      </p:sp>
      <p:sp>
        <p:nvSpPr>
          <p:cNvPr id="248" name="Google Shape;248;g31b9051478d_0_3510"/>
          <p:cNvSpPr txBox="1"/>
          <p:nvPr/>
        </p:nvSpPr>
        <p:spPr>
          <a:xfrm>
            <a:off x="1484775" y="3429000"/>
            <a:ext cx="16293600" cy="36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700">
              <a:solidFill>
                <a:schemeClr val="accent3"/>
              </a:solidFill>
              <a:latin typeface="Times New Roman"/>
              <a:ea typeface="Times New Roman"/>
              <a:cs typeface="Times New Roman"/>
              <a:sym typeface="Times New Roman"/>
            </a:endParaRPr>
          </a:p>
        </p:txBody>
      </p:sp>
      <p:sp>
        <p:nvSpPr>
          <p:cNvPr id="249" name="Google Shape;249;g31b9051478d_0_3510"/>
          <p:cNvSpPr/>
          <p:nvPr/>
        </p:nvSpPr>
        <p:spPr>
          <a:xfrm>
            <a:off x="1384050" y="182725"/>
            <a:ext cx="1671600" cy="875700"/>
          </a:xfrm>
          <a:prstGeom prst="wedgeRoundRectCallout">
            <a:avLst>
              <a:gd fmla="val -20833" name="adj1"/>
              <a:gd fmla="val 62500" name="adj2"/>
              <a:gd fmla="val 0" name="adj3"/>
            </a:avLst>
          </a:prstGeom>
          <a:solidFill>
            <a:srgbClr val="E6B8A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900">
                <a:latin typeface="Average"/>
                <a:ea typeface="Average"/>
                <a:cs typeface="Average"/>
                <a:sym typeface="Average"/>
              </a:rPr>
              <a:t>Train Set</a:t>
            </a:r>
            <a:endParaRPr sz="2900">
              <a:latin typeface="Average"/>
              <a:ea typeface="Average"/>
              <a:cs typeface="Average"/>
              <a:sym typeface="Average"/>
            </a:endParaRPr>
          </a:p>
        </p:txBody>
      </p:sp>
      <p:sp>
        <p:nvSpPr>
          <p:cNvPr id="250" name="Google Shape;250;g31b9051478d_0_3510"/>
          <p:cNvSpPr/>
          <p:nvPr/>
        </p:nvSpPr>
        <p:spPr>
          <a:xfrm rot="617">
            <a:off x="15533377" y="210114"/>
            <a:ext cx="1671600" cy="875700"/>
          </a:xfrm>
          <a:prstGeom prst="wedgeRoundRectCallout">
            <a:avLst>
              <a:gd fmla="val -20833" name="adj1"/>
              <a:gd fmla="val 62500" name="adj2"/>
              <a:gd fmla="val 0" name="adj3"/>
            </a:avLst>
          </a:prstGeom>
          <a:solidFill>
            <a:srgbClr val="E6B8A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900">
                <a:latin typeface="Average"/>
                <a:ea typeface="Average"/>
                <a:cs typeface="Average"/>
                <a:sym typeface="Average"/>
              </a:rPr>
              <a:t>Test Set</a:t>
            </a:r>
            <a:endParaRPr sz="2900">
              <a:latin typeface="Average"/>
              <a:ea typeface="Average"/>
              <a:cs typeface="Average"/>
              <a:sym typeface="Average"/>
            </a:endParaRPr>
          </a:p>
        </p:txBody>
      </p:sp>
      <p:pic>
        <p:nvPicPr>
          <p:cNvPr id="251" name="Google Shape;251;g31b9051478d_0_3510"/>
          <p:cNvPicPr preferRelativeResize="0"/>
          <p:nvPr/>
        </p:nvPicPr>
        <p:blipFill>
          <a:blip r:embed="rId3">
            <a:alphaModFix/>
          </a:blip>
          <a:stretch>
            <a:fillRect/>
          </a:stretch>
        </p:blipFill>
        <p:spPr>
          <a:xfrm>
            <a:off x="1597850" y="1326425"/>
            <a:ext cx="7279225" cy="2827050"/>
          </a:xfrm>
          <a:prstGeom prst="rect">
            <a:avLst/>
          </a:prstGeom>
          <a:noFill/>
          <a:ln>
            <a:noFill/>
          </a:ln>
        </p:spPr>
      </p:pic>
      <p:pic>
        <p:nvPicPr>
          <p:cNvPr id="252" name="Google Shape;252;g31b9051478d_0_3510"/>
          <p:cNvPicPr preferRelativeResize="0"/>
          <p:nvPr/>
        </p:nvPicPr>
        <p:blipFill>
          <a:blip r:embed="rId4">
            <a:alphaModFix/>
          </a:blip>
          <a:stretch>
            <a:fillRect/>
          </a:stretch>
        </p:blipFill>
        <p:spPr>
          <a:xfrm>
            <a:off x="723899" y="4421475"/>
            <a:ext cx="8392700" cy="2409825"/>
          </a:xfrm>
          <a:prstGeom prst="rect">
            <a:avLst/>
          </a:prstGeom>
          <a:noFill/>
          <a:ln>
            <a:noFill/>
          </a:ln>
        </p:spPr>
      </p:pic>
      <p:pic>
        <p:nvPicPr>
          <p:cNvPr id="253" name="Google Shape;253;g31b9051478d_0_3510"/>
          <p:cNvPicPr preferRelativeResize="0"/>
          <p:nvPr/>
        </p:nvPicPr>
        <p:blipFill>
          <a:blip r:embed="rId5">
            <a:alphaModFix/>
          </a:blip>
          <a:stretch>
            <a:fillRect/>
          </a:stretch>
        </p:blipFill>
        <p:spPr>
          <a:xfrm>
            <a:off x="1384050" y="6971750"/>
            <a:ext cx="7072389" cy="2916000"/>
          </a:xfrm>
          <a:prstGeom prst="rect">
            <a:avLst/>
          </a:prstGeom>
          <a:noFill/>
          <a:ln>
            <a:noFill/>
          </a:ln>
        </p:spPr>
      </p:pic>
      <p:pic>
        <p:nvPicPr>
          <p:cNvPr id="254" name="Google Shape;254;g31b9051478d_0_3510"/>
          <p:cNvPicPr preferRelativeResize="0"/>
          <p:nvPr/>
        </p:nvPicPr>
        <p:blipFill>
          <a:blip r:embed="rId6">
            <a:alphaModFix/>
          </a:blip>
          <a:stretch>
            <a:fillRect/>
          </a:stretch>
        </p:blipFill>
        <p:spPr>
          <a:xfrm>
            <a:off x="9886276" y="1326379"/>
            <a:ext cx="7072400" cy="2861409"/>
          </a:xfrm>
          <a:prstGeom prst="rect">
            <a:avLst/>
          </a:prstGeom>
          <a:noFill/>
          <a:ln>
            <a:noFill/>
          </a:ln>
        </p:spPr>
      </p:pic>
      <p:pic>
        <p:nvPicPr>
          <p:cNvPr id="255" name="Google Shape;255;g31b9051478d_0_3510"/>
          <p:cNvPicPr preferRelativeResize="0"/>
          <p:nvPr/>
        </p:nvPicPr>
        <p:blipFill>
          <a:blip r:embed="rId7">
            <a:alphaModFix/>
          </a:blip>
          <a:stretch>
            <a:fillRect/>
          </a:stretch>
        </p:blipFill>
        <p:spPr>
          <a:xfrm>
            <a:off x="9596300" y="4428200"/>
            <a:ext cx="8182076" cy="2409825"/>
          </a:xfrm>
          <a:prstGeom prst="rect">
            <a:avLst/>
          </a:prstGeom>
          <a:noFill/>
          <a:ln>
            <a:noFill/>
          </a:ln>
        </p:spPr>
      </p:pic>
      <p:pic>
        <p:nvPicPr>
          <p:cNvPr id="256" name="Google Shape;256;g31b9051478d_0_3510"/>
          <p:cNvPicPr preferRelativeResize="0"/>
          <p:nvPr/>
        </p:nvPicPr>
        <p:blipFill>
          <a:blip r:embed="rId8">
            <a:alphaModFix/>
          </a:blip>
          <a:stretch>
            <a:fillRect/>
          </a:stretch>
        </p:blipFill>
        <p:spPr>
          <a:xfrm>
            <a:off x="10244075" y="6971750"/>
            <a:ext cx="7072399" cy="2916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6" name="Shape 66"/>
        <p:cNvGrpSpPr/>
        <p:nvPr/>
      </p:nvGrpSpPr>
      <p:grpSpPr>
        <a:xfrm>
          <a:off x="0" y="0"/>
          <a:ext cx="0" cy="0"/>
          <a:chOff x="0" y="0"/>
          <a:chExt cx="0" cy="0"/>
        </a:xfrm>
      </p:grpSpPr>
      <p:sp>
        <p:nvSpPr>
          <p:cNvPr id="67" name="Google Shape;67;g31bb3ddc56d_0_18"/>
          <p:cNvSpPr/>
          <p:nvPr/>
        </p:nvSpPr>
        <p:spPr>
          <a:xfrm>
            <a:off x="148253" y="7747603"/>
            <a:ext cx="2379701" cy="2458593"/>
          </a:xfrm>
          <a:custGeom>
            <a:rect b="b" l="l" r="r" t="t"/>
            <a:pathLst>
              <a:path extrusionOk="0" h="4114800" w="3718283">
                <a:moveTo>
                  <a:pt x="0" y="0"/>
                </a:moveTo>
                <a:lnTo>
                  <a:pt x="3718283" y="0"/>
                </a:lnTo>
                <a:lnTo>
                  <a:pt x="3718283" y="4114800"/>
                </a:lnTo>
                <a:lnTo>
                  <a:pt x="0" y="4114800"/>
                </a:lnTo>
                <a:lnTo>
                  <a:pt x="0" y="0"/>
                </a:lnTo>
                <a:close/>
              </a:path>
            </a:pathLst>
          </a:custGeom>
          <a:blipFill rotWithShape="1">
            <a:blip r:embed="rId3">
              <a:alphaModFix/>
            </a:blip>
            <a:stretch>
              <a:fillRect b="0" l="0" r="0" t="0"/>
            </a:stretch>
          </a:blipFill>
          <a:ln>
            <a:noFill/>
          </a:ln>
        </p:spPr>
      </p:sp>
      <p:sp>
        <p:nvSpPr>
          <p:cNvPr id="68" name="Google Shape;68;g31bb3ddc56d_0_18"/>
          <p:cNvSpPr txBox="1"/>
          <p:nvPr/>
        </p:nvSpPr>
        <p:spPr>
          <a:xfrm>
            <a:off x="1028700" y="904875"/>
            <a:ext cx="8628300" cy="993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455">
                <a:latin typeface="Times New Roman"/>
                <a:ea typeface="Times New Roman"/>
                <a:cs typeface="Times New Roman"/>
                <a:sym typeface="Times New Roman"/>
              </a:rPr>
              <a:t>PROJECT AGENDA </a:t>
            </a:r>
            <a:endParaRPr b="1" sz="6455">
              <a:latin typeface="Times New Roman"/>
              <a:ea typeface="Times New Roman"/>
              <a:cs typeface="Times New Roman"/>
              <a:sym typeface="Times New Roman"/>
            </a:endParaRPr>
          </a:p>
        </p:txBody>
      </p:sp>
      <p:grpSp>
        <p:nvGrpSpPr>
          <p:cNvPr id="69" name="Google Shape;69;g31bb3ddc56d_0_18"/>
          <p:cNvGrpSpPr/>
          <p:nvPr/>
        </p:nvGrpSpPr>
        <p:grpSpPr>
          <a:xfrm>
            <a:off x="3962550" y="2540595"/>
            <a:ext cx="11915955" cy="6525955"/>
            <a:chOff x="3186000" y="1880520"/>
            <a:chExt cx="11915955" cy="6525955"/>
          </a:xfrm>
        </p:grpSpPr>
        <p:grpSp>
          <p:nvGrpSpPr>
            <p:cNvPr id="70" name="Google Shape;70;g31bb3ddc56d_0_18"/>
            <p:cNvGrpSpPr/>
            <p:nvPr/>
          </p:nvGrpSpPr>
          <p:grpSpPr>
            <a:xfrm>
              <a:off x="3186005" y="7119475"/>
              <a:ext cx="11915950" cy="1287000"/>
              <a:chOff x="1593000" y="2322568"/>
              <a:chExt cx="5957975" cy="643500"/>
            </a:xfrm>
          </p:grpSpPr>
          <p:sp>
            <p:nvSpPr>
              <p:cNvPr id="71" name="Google Shape;71;g31bb3ddc56d_0_18"/>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 name="Google Shape;72;g31bb3ddc56d_0_18"/>
              <p:cNvSpPr/>
              <p:nvPr/>
            </p:nvSpPr>
            <p:spPr>
              <a:xfrm flipH="1">
                <a:off x="2283025" y="2322575"/>
                <a:ext cx="1844400" cy="642600"/>
              </a:xfrm>
              <a:prstGeom prst="rect">
                <a:avLst/>
              </a:prstGeom>
              <a:solidFill>
                <a:srgbClr val="A729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 name="Google Shape;73;g31bb3ddc56d_0_18"/>
              <p:cNvSpPr/>
              <p:nvPr/>
            </p:nvSpPr>
            <p:spPr>
              <a:xfrm rot="-5400000">
                <a:off x="3501574" y="1934671"/>
                <a:ext cx="643356" cy="1419149"/>
              </a:xfrm>
              <a:prstGeom prst="flowChartOffpageConnector">
                <a:avLst/>
              </a:prstGeom>
              <a:solidFill>
                <a:srgbClr val="A729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 name="Google Shape;74;g31bb3ddc56d_0_18"/>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000">
                    <a:solidFill>
                      <a:srgbClr val="FFFFFF"/>
                    </a:solidFill>
                    <a:latin typeface="Roboto Medium"/>
                    <a:ea typeface="Roboto Medium"/>
                    <a:cs typeface="Roboto Medium"/>
                    <a:sym typeface="Roboto Medium"/>
                  </a:rPr>
                  <a:t>Summary</a:t>
                </a:r>
                <a:endParaRPr sz="2000">
                  <a:solidFill>
                    <a:srgbClr val="FFFFFF"/>
                  </a:solidFill>
                  <a:latin typeface="Roboto"/>
                  <a:ea typeface="Roboto"/>
                  <a:cs typeface="Roboto"/>
                  <a:sym typeface="Roboto"/>
                </a:endParaRPr>
              </a:p>
            </p:txBody>
          </p:sp>
          <p:sp>
            <p:nvSpPr>
              <p:cNvPr id="75" name="Google Shape;75;g31bb3ddc56d_0_18"/>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 name="Google Shape;76;g31bb3ddc56d_0_18"/>
              <p:cNvSpPr/>
              <p:nvPr/>
            </p:nvSpPr>
            <p:spPr>
              <a:xfrm>
                <a:off x="1593000" y="2322575"/>
                <a:ext cx="690000" cy="642600"/>
              </a:xfrm>
              <a:prstGeom prst="rect">
                <a:avLst/>
              </a:prstGeom>
              <a:solidFill>
                <a:srgbClr val="BE2F2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5200">
                    <a:solidFill>
                      <a:srgbClr val="FFFFFF"/>
                    </a:solidFill>
                    <a:latin typeface="Roboto Thin"/>
                    <a:ea typeface="Roboto Thin"/>
                    <a:cs typeface="Roboto Thin"/>
                    <a:sym typeface="Roboto Thin"/>
                  </a:rPr>
                  <a:t>05</a:t>
                </a:r>
                <a:endParaRPr sz="5200">
                  <a:solidFill>
                    <a:srgbClr val="FFFFFF"/>
                  </a:solidFill>
                  <a:latin typeface="Roboto Thin"/>
                  <a:ea typeface="Roboto Thin"/>
                  <a:cs typeface="Roboto Thin"/>
                  <a:sym typeface="Roboto Thin"/>
                </a:endParaRPr>
              </a:p>
            </p:txBody>
          </p:sp>
        </p:grpSp>
        <p:grpSp>
          <p:nvGrpSpPr>
            <p:cNvPr id="77" name="Google Shape;77;g31bb3ddc56d_0_18"/>
            <p:cNvGrpSpPr/>
            <p:nvPr/>
          </p:nvGrpSpPr>
          <p:grpSpPr>
            <a:xfrm>
              <a:off x="3186000" y="4499988"/>
              <a:ext cx="11915950" cy="1287000"/>
              <a:chOff x="1593000" y="2322568"/>
              <a:chExt cx="5957975" cy="643500"/>
            </a:xfrm>
          </p:grpSpPr>
          <p:sp>
            <p:nvSpPr>
              <p:cNvPr id="78" name="Google Shape;78;g31bb3ddc56d_0_18"/>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 name="Google Shape;79;g31bb3ddc56d_0_18"/>
              <p:cNvSpPr/>
              <p:nvPr/>
            </p:nvSpPr>
            <p:spPr>
              <a:xfrm flipH="1">
                <a:off x="2283025" y="2322575"/>
                <a:ext cx="1844400" cy="642600"/>
              </a:xfrm>
              <a:prstGeom prst="rect">
                <a:avLst/>
              </a:prstGeom>
              <a:solidFill>
                <a:srgbClr val="A729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 name="Google Shape;80;g31bb3ddc56d_0_18"/>
              <p:cNvSpPr/>
              <p:nvPr/>
            </p:nvSpPr>
            <p:spPr>
              <a:xfrm rot="-5400000">
                <a:off x="3501574" y="1934671"/>
                <a:ext cx="643356" cy="1419149"/>
              </a:xfrm>
              <a:prstGeom prst="flowChartOffpageConnector">
                <a:avLst/>
              </a:prstGeom>
              <a:solidFill>
                <a:srgbClr val="A729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 name="Google Shape;81;g31bb3ddc56d_0_18"/>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000">
                    <a:solidFill>
                      <a:srgbClr val="FFFFFF"/>
                    </a:solidFill>
                    <a:latin typeface="Roboto Medium"/>
                    <a:ea typeface="Roboto Medium"/>
                    <a:cs typeface="Roboto Medium"/>
                    <a:sym typeface="Roboto Medium"/>
                  </a:rPr>
                  <a:t>Exploratory Data Analysis</a:t>
                </a:r>
                <a:endParaRPr sz="2000">
                  <a:solidFill>
                    <a:srgbClr val="FFFFFF"/>
                  </a:solidFill>
                  <a:latin typeface="Roboto"/>
                  <a:ea typeface="Roboto"/>
                  <a:cs typeface="Roboto"/>
                  <a:sym typeface="Roboto"/>
                </a:endParaRPr>
              </a:p>
            </p:txBody>
          </p:sp>
          <p:sp>
            <p:nvSpPr>
              <p:cNvPr id="82" name="Google Shape;82;g31bb3ddc56d_0_18"/>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 name="Google Shape;83;g31bb3ddc56d_0_18"/>
              <p:cNvSpPr/>
              <p:nvPr/>
            </p:nvSpPr>
            <p:spPr>
              <a:xfrm>
                <a:off x="1593000" y="2322575"/>
                <a:ext cx="690000" cy="642600"/>
              </a:xfrm>
              <a:prstGeom prst="rect">
                <a:avLst/>
              </a:prstGeom>
              <a:solidFill>
                <a:srgbClr val="BE2F2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5200">
                    <a:solidFill>
                      <a:srgbClr val="FFFFFF"/>
                    </a:solidFill>
                    <a:latin typeface="Roboto Thin"/>
                    <a:ea typeface="Roboto Thin"/>
                    <a:cs typeface="Roboto Thin"/>
                    <a:sym typeface="Roboto Thin"/>
                  </a:rPr>
                  <a:t>03</a:t>
                </a:r>
                <a:endParaRPr sz="5200">
                  <a:solidFill>
                    <a:srgbClr val="FFFFFF"/>
                  </a:solidFill>
                  <a:latin typeface="Roboto Thin"/>
                  <a:ea typeface="Roboto Thin"/>
                  <a:cs typeface="Roboto Thin"/>
                  <a:sym typeface="Roboto Thin"/>
                </a:endParaRPr>
              </a:p>
            </p:txBody>
          </p:sp>
        </p:grpSp>
        <p:grpSp>
          <p:nvGrpSpPr>
            <p:cNvPr id="84" name="Google Shape;84;g31bb3ddc56d_0_18"/>
            <p:cNvGrpSpPr/>
            <p:nvPr/>
          </p:nvGrpSpPr>
          <p:grpSpPr>
            <a:xfrm>
              <a:off x="3186000" y="3190270"/>
              <a:ext cx="11915950" cy="1287000"/>
              <a:chOff x="1593000" y="2322568"/>
              <a:chExt cx="5957975" cy="643500"/>
            </a:xfrm>
          </p:grpSpPr>
          <p:sp>
            <p:nvSpPr>
              <p:cNvPr id="85" name="Google Shape;85;g31bb3ddc56d_0_18"/>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 name="Google Shape;86;g31bb3ddc56d_0_18"/>
              <p:cNvSpPr/>
              <p:nvPr/>
            </p:nvSpPr>
            <p:spPr>
              <a:xfrm flipH="1">
                <a:off x="2283025" y="2322575"/>
                <a:ext cx="1844400" cy="642600"/>
              </a:xfrm>
              <a:prstGeom prst="rect">
                <a:avLst/>
              </a:prstGeom>
              <a:solidFill>
                <a:srgbClr val="A729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 name="Google Shape;87;g31bb3ddc56d_0_18"/>
              <p:cNvSpPr/>
              <p:nvPr/>
            </p:nvSpPr>
            <p:spPr>
              <a:xfrm rot="-5400000">
                <a:off x="3501574" y="1934671"/>
                <a:ext cx="643356" cy="1419149"/>
              </a:xfrm>
              <a:prstGeom prst="flowChartOffpageConnector">
                <a:avLst/>
              </a:prstGeom>
              <a:solidFill>
                <a:srgbClr val="A729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 name="Google Shape;88;g31bb3ddc56d_0_18"/>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000">
                    <a:solidFill>
                      <a:srgbClr val="FFFFFF"/>
                    </a:solidFill>
                    <a:latin typeface="Roboto Medium"/>
                    <a:ea typeface="Roboto Medium"/>
                    <a:cs typeface="Roboto Medium"/>
                    <a:sym typeface="Roboto Medium"/>
                  </a:rPr>
                  <a:t>Research Questions</a:t>
                </a:r>
                <a:endParaRPr sz="2000">
                  <a:solidFill>
                    <a:srgbClr val="FFFFFF"/>
                  </a:solidFill>
                  <a:latin typeface="Roboto"/>
                  <a:ea typeface="Roboto"/>
                  <a:cs typeface="Roboto"/>
                  <a:sym typeface="Roboto"/>
                </a:endParaRPr>
              </a:p>
            </p:txBody>
          </p:sp>
          <p:sp>
            <p:nvSpPr>
              <p:cNvPr id="89" name="Google Shape;89;g31bb3ddc56d_0_18"/>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 name="Google Shape;90;g31bb3ddc56d_0_18"/>
              <p:cNvSpPr/>
              <p:nvPr/>
            </p:nvSpPr>
            <p:spPr>
              <a:xfrm>
                <a:off x="1593000" y="2322575"/>
                <a:ext cx="690000" cy="642600"/>
              </a:xfrm>
              <a:prstGeom prst="rect">
                <a:avLst/>
              </a:prstGeom>
              <a:solidFill>
                <a:srgbClr val="BE2F2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5200">
                    <a:solidFill>
                      <a:srgbClr val="FFFFFF"/>
                    </a:solidFill>
                    <a:latin typeface="Roboto Thin"/>
                    <a:ea typeface="Roboto Thin"/>
                    <a:cs typeface="Roboto Thin"/>
                    <a:sym typeface="Roboto Thin"/>
                  </a:rPr>
                  <a:t>02</a:t>
                </a:r>
                <a:endParaRPr sz="5200">
                  <a:solidFill>
                    <a:srgbClr val="FFFFFF"/>
                  </a:solidFill>
                  <a:latin typeface="Roboto Thin"/>
                  <a:ea typeface="Roboto Thin"/>
                  <a:cs typeface="Roboto Thin"/>
                  <a:sym typeface="Roboto Thin"/>
                </a:endParaRPr>
              </a:p>
            </p:txBody>
          </p:sp>
        </p:grpSp>
        <p:grpSp>
          <p:nvGrpSpPr>
            <p:cNvPr id="91" name="Google Shape;91;g31bb3ddc56d_0_18"/>
            <p:cNvGrpSpPr/>
            <p:nvPr/>
          </p:nvGrpSpPr>
          <p:grpSpPr>
            <a:xfrm>
              <a:off x="3186000" y="1880520"/>
              <a:ext cx="11915950" cy="1287000"/>
              <a:chOff x="1593000" y="2322568"/>
              <a:chExt cx="5957975" cy="643500"/>
            </a:xfrm>
          </p:grpSpPr>
          <p:sp>
            <p:nvSpPr>
              <p:cNvPr id="92" name="Google Shape;92;g31bb3ddc56d_0_18"/>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 name="Google Shape;93;g31bb3ddc56d_0_18"/>
              <p:cNvSpPr/>
              <p:nvPr/>
            </p:nvSpPr>
            <p:spPr>
              <a:xfrm flipH="1">
                <a:off x="2283025" y="2322575"/>
                <a:ext cx="1844400" cy="642600"/>
              </a:xfrm>
              <a:prstGeom prst="rect">
                <a:avLst/>
              </a:prstGeom>
              <a:solidFill>
                <a:srgbClr val="A729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 name="Google Shape;94;g31bb3ddc56d_0_18"/>
              <p:cNvSpPr/>
              <p:nvPr/>
            </p:nvSpPr>
            <p:spPr>
              <a:xfrm rot="-5400000">
                <a:off x="3501574" y="1934671"/>
                <a:ext cx="643356" cy="1419149"/>
              </a:xfrm>
              <a:prstGeom prst="flowChartOffpageConnector">
                <a:avLst/>
              </a:prstGeom>
              <a:solidFill>
                <a:srgbClr val="A729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 name="Google Shape;95;g31bb3ddc56d_0_18"/>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000">
                    <a:solidFill>
                      <a:srgbClr val="FFFFFF"/>
                    </a:solidFill>
                    <a:latin typeface="Roboto Medium"/>
                    <a:ea typeface="Roboto Medium"/>
                    <a:cs typeface="Roboto Medium"/>
                    <a:sym typeface="Roboto Medium"/>
                  </a:rPr>
                  <a:t>Introduction and Dataset Description</a:t>
                </a:r>
                <a:endParaRPr sz="2000">
                  <a:solidFill>
                    <a:srgbClr val="FFFFFF"/>
                  </a:solidFill>
                  <a:latin typeface="Roboto"/>
                  <a:ea typeface="Roboto"/>
                  <a:cs typeface="Roboto"/>
                  <a:sym typeface="Roboto"/>
                </a:endParaRPr>
              </a:p>
            </p:txBody>
          </p:sp>
          <p:sp>
            <p:nvSpPr>
              <p:cNvPr id="96" name="Google Shape;96;g31bb3ddc56d_0_18"/>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 name="Google Shape;97;g31bb3ddc56d_0_18"/>
              <p:cNvSpPr/>
              <p:nvPr/>
            </p:nvSpPr>
            <p:spPr>
              <a:xfrm>
                <a:off x="1593000" y="2322575"/>
                <a:ext cx="690000" cy="642600"/>
              </a:xfrm>
              <a:prstGeom prst="rect">
                <a:avLst/>
              </a:prstGeom>
              <a:solidFill>
                <a:srgbClr val="BE2F2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5200">
                    <a:solidFill>
                      <a:srgbClr val="FFFFFF"/>
                    </a:solidFill>
                    <a:latin typeface="Roboto Thin"/>
                    <a:ea typeface="Roboto Thin"/>
                    <a:cs typeface="Roboto Thin"/>
                    <a:sym typeface="Roboto Thin"/>
                  </a:rPr>
                  <a:t>01</a:t>
                </a:r>
                <a:endParaRPr sz="5200">
                  <a:solidFill>
                    <a:srgbClr val="FFFFFF"/>
                  </a:solidFill>
                  <a:latin typeface="Roboto Thin"/>
                  <a:ea typeface="Roboto Thin"/>
                  <a:cs typeface="Roboto Thin"/>
                  <a:sym typeface="Roboto Thin"/>
                </a:endParaRPr>
              </a:p>
            </p:txBody>
          </p:sp>
        </p:grpSp>
        <p:grpSp>
          <p:nvGrpSpPr>
            <p:cNvPr id="98" name="Google Shape;98;g31bb3ddc56d_0_18"/>
            <p:cNvGrpSpPr/>
            <p:nvPr/>
          </p:nvGrpSpPr>
          <p:grpSpPr>
            <a:xfrm>
              <a:off x="3186000" y="5809775"/>
              <a:ext cx="11915950" cy="1287000"/>
              <a:chOff x="1593000" y="2322568"/>
              <a:chExt cx="5957975" cy="643500"/>
            </a:xfrm>
          </p:grpSpPr>
          <p:sp>
            <p:nvSpPr>
              <p:cNvPr id="99" name="Google Shape;99;g31bb3ddc56d_0_18"/>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 name="Google Shape;100;g31bb3ddc56d_0_18"/>
              <p:cNvSpPr/>
              <p:nvPr/>
            </p:nvSpPr>
            <p:spPr>
              <a:xfrm flipH="1">
                <a:off x="2283025" y="2322575"/>
                <a:ext cx="1844400" cy="642600"/>
              </a:xfrm>
              <a:prstGeom prst="rect">
                <a:avLst/>
              </a:prstGeom>
              <a:solidFill>
                <a:srgbClr val="A729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 name="Google Shape;101;g31bb3ddc56d_0_18"/>
              <p:cNvSpPr/>
              <p:nvPr/>
            </p:nvSpPr>
            <p:spPr>
              <a:xfrm rot="-5400000">
                <a:off x="3501574" y="1934671"/>
                <a:ext cx="643356" cy="1419149"/>
              </a:xfrm>
              <a:prstGeom prst="flowChartOffpageConnector">
                <a:avLst/>
              </a:prstGeom>
              <a:solidFill>
                <a:srgbClr val="A729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 name="Google Shape;102;g31bb3ddc56d_0_18"/>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000">
                    <a:solidFill>
                      <a:srgbClr val="FFFFFF"/>
                    </a:solidFill>
                    <a:latin typeface="Roboto Medium"/>
                    <a:ea typeface="Roboto Medium"/>
                    <a:cs typeface="Roboto Medium"/>
                    <a:sym typeface="Roboto Medium"/>
                  </a:rPr>
                  <a:t>Machine Learning Models</a:t>
                </a:r>
                <a:endParaRPr sz="2000">
                  <a:solidFill>
                    <a:srgbClr val="FFFFFF"/>
                  </a:solidFill>
                  <a:latin typeface="Roboto"/>
                  <a:ea typeface="Roboto"/>
                  <a:cs typeface="Roboto"/>
                  <a:sym typeface="Roboto"/>
                </a:endParaRPr>
              </a:p>
            </p:txBody>
          </p:sp>
          <p:sp>
            <p:nvSpPr>
              <p:cNvPr id="103" name="Google Shape;103;g31bb3ddc56d_0_18"/>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 name="Google Shape;104;g31bb3ddc56d_0_18"/>
              <p:cNvSpPr/>
              <p:nvPr/>
            </p:nvSpPr>
            <p:spPr>
              <a:xfrm>
                <a:off x="1593000" y="2322575"/>
                <a:ext cx="690000" cy="642600"/>
              </a:xfrm>
              <a:prstGeom prst="rect">
                <a:avLst/>
              </a:prstGeom>
              <a:solidFill>
                <a:srgbClr val="BE2F2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5200">
                    <a:solidFill>
                      <a:srgbClr val="FFFFFF"/>
                    </a:solidFill>
                    <a:latin typeface="Roboto Thin"/>
                    <a:ea typeface="Roboto Thin"/>
                    <a:cs typeface="Roboto Thin"/>
                    <a:sym typeface="Roboto Thin"/>
                  </a:rPr>
                  <a:t>04</a:t>
                </a:r>
                <a:endParaRPr sz="5200">
                  <a:solidFill>
                    <a:srgbClr val="FFFFFF"/>
                  </a:solidFill>
                  <a:latin typeface="Roboto Thin"/>
                  <a:ea typeface="Roboto Thin"/>
                  <a:cs typeface="Roboto Thin"/>
                  <a:sym typeface="Roboto Thin"/>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0" name="Shape 260"/>
        <p:cNvGrpSpPr/>
        <p:nvPr/>
      </p:nvGrpSpPr>
      <p:grpSpPr>
        <a:xfrm>
          <a:off x="0" y="0"/>
          <a:ext cx="0" cy="0"/>
          <a:chOff x="0" y="0"/>
          <a:chExt cx="0" cy="0"/>
        </a:xfrm>
      </p:grpSpPr>
      <p:sp>
        <p:nvSpPr>
          <p:cNvPr id="261" name="Google Shape;261;g31b9051478d_0_3529"/>
          <p:cNvSpPr txBox="1"/>
          <p:nvPr/>
        </p:nvSpPr>
        <p:spPr>
          <a:xfrm>
            <a:off x="3454348" y="278513"/>
            <a:ext cx="113793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sz="4800">
                <a:latin typeface="Times New Roman"/>
                <a:ea typeface="Times New Roman"/>
                <a:cs typeface="Times New Roman"/>
                <a:sym typeface="Times New Roman"/>
              </a:rPr>
              <a:t>Multilayer Perceptron (10-Fold Cross-Val.)</a:t>
            </a:r>
            <a:endParaRPr b="1" sz="2800">
              <a:latin typeface="Times New Roman"/>
              <a:ea typeface="Times New Roman"/>
              <a:cs typeface="Times New Roman"/>
              <a:sym typeface="Times New Roman"/>
            </a:endParaRPr>
          </a:p>
        </p:txBody>
      </p:sp>
      <p:sp>
        <p:nvSpPr>
          <p:cNvPr id="262" name="Google Shape;262;g31b9051478d_0_3529"/>
          <p:cNvSpPr txBox="1"/>
          <p:nvPr/>
        </p:nvSpPr>
        <p:spPr>
          <a:xfrm>
            <a:off x="1484775" y="3429000"/>
            <a:ext cx="16293600" cy="36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700">
              <a:solidFill>
                <a:schemeClr val="accent3"/>
              </a:solidFill>
              <a:latin typeface="Times New Roman"/>
              <a:ea typeface="Times New Roman"/>
              <a:cs typeface="Times New Roman"/>
              <a:sym typeface="Times New Roman"/>
            </a:endParaRPr>
          </a:p>
        </p:txBody>
      </p:sp>
      <p:sp>
        <p:nvSpPr>
          <p:cNvPr id="263" name="Google Shape;263;g31b9051478d_0_3529"/>
          <p:cNvSpPr/>
          <p:nvPr/>
        </p:nvSpPr>
        <p:spPr>
          <a:xfrm>
            <a:off x="1384050" y="182725"/>
            <a:ext cx="1671600" cy="875700"/>
          </a:xfrm>
          <a:prstGeom prst="wedgeRoundRectCallout">
            <a:avLst>
              <a:gd fmla="val -20833" name="adj1"/>
              <a:gd fmla="val 62500" name="adj2"/>
              <a:gd fmla="val 0" name="adj3"/>
            </a:avLst>
          </a:prstGeom>
          <a:solidFill>
            <a:srgbClr val="E6B8A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900">
                <a:latin typeface="Average"/>
                <a:ea typeface="Average"/>
                <a:cs typeface="Average"/>
                <a:sym typeface="Average"/>
              </a:rPr>
              <a:t>Train Set</a:t>
            </a:r>
            <a:endParaRPr sz="2900">
              <a:latin typeface="Average"/>
              <a:ea typeface="Average"/>
              <a:cs typeface="Average"/>
              <a:sym typeface="Average"/>
            </a:endParaRPr>
          </a:p>
        </p:txBody>
      </p:sp>
      <p:sp>
        <p:nvSpPr>
          <p:cNvPr id="264" name="Google Shape;264;g31b9051478d_0_3529"/>
          <p:cNvSpPr/>
          <p:nvPr/>
        </p:nvSpPr>
        <p:spPr>
          <a:xfrm rot="617">
            <a:off x="15533377" y="210114"/>
            <a:ext cx="1671600" cy="875700"/>
          </a:xfrm>
          <a:prstGeom prst="wedgeRoundRectCallout">
            <a:avLst>
              <a:gd fmla="val -20833" name="adj1"/>
              <a:gd fmla="val 62500" name="adj2"/>
              <a:gd fmla="val 0" name="adj3"/>
            </a:avLst>
          </a:prstGeom>
          <a:solidFill>
            <a:srgbClr val="E6B8A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900">
                <a:latin typeface="Average"/>
                <a:ea typeface="Average"/>
                <a:cs typeface="Average"/>
                <a:sym typeface="Average"/>
              </a:rPr>
              <a:t>Test Set</a:t>
            </a:r>
            <a:endParaRPr sz="2900">
              <a:latin typeface="Average"/>
              <a:ea typeface="Average"/>
              <a:cs typeface="Average"/>
              <a:sym typeface="Average"/>
            </a:endParaRPr>
          </a:p>
        </p:txBody>
      </p:sp>
      <p:pic>
        <p:nvPicPr>
          <p:cNvPr id="265" name="Google Shape;265;g31b9051478d_0_3529"/>
          <p:cNvPicPr preferRelativeResize="0"/>
          <p:nvPr/>
        </p:nvPicPr>
        <p:blipFill>
          <a:blip r:embed="rId3">
            <a:alphaModFix/>
          </a:blip>
          <a:stretch>
            <a:fillRect/>
          </a:stretch>
        </p:blipFill>
        <p:spPr>
          <a:xfrm>
            <a:off x="1578425" y="1227350"/>
            <a:ext cx="6881326" cy="2759588"/>
          </a:xfrm>
          <a:prstGeom prst="rect">
            <a:avLst/>
          </a:prstGeom>
          <a:noFill/>
          <a:ln>
            <a:noFill/>
          </a:ln>
        </p:spPr>
      </p:pic>
      <p:pic>
        <p:nvPicPr>
          <p:cNvPr id="266" name="Google Shape;266;g31b9051478d_0_3529"/>
          <p:cNvPicPr preferRelativeResize="0"/>
          <p:nvPr/>
        </p:nvPicPr>
        <p:blipFill>
          <a:blip r:embed="rId4">
            <a:alphaModFix/>
          </a:blip>
          <a:stretch>
            <a:fillRect/>
          </a:stretch>
        </p:blipFill>
        <p:spPr>
          <a:xfrm>
            <a:off x="642086" y="4266563"/>
            <a:ext cx="8204174" cy="2457450"/>
          </a:xfrm>
          <a:prstGeom prst="rect">
            <a:avLst/>
          </a:prstGeom>
          <a:noFill/>
          <a:ln>
            <a:noFill/>
          </a:ln>
        </p:spPr>
      </p:pic>
      <p:pic>
        <p:nvPicPr>
          <p:cNvPr id="267" name="Google Shape;267;g31b9051478d_0_3529"/>
          <p:cNvPicPr preferRelativeResize="0"/>
          <p:nvPr/>
        </p:nvPicPr>
        <p:blipFill>
          <a:blip r:embed="rId5">
            <a:alphaModFix/>
          </a:blip>
          <a:stretch>
            <a:fillRect/>
          </a:stretch>
        </p:blipFill>
        <p:spPr>
          <a:xfrm>
            <a:off x="1287988" y="7003650"/>
            <a:ext cx="7462204" cy="2916000"/>
          </a:xfrm>
          <a:prstGeom prst="rect">
            <a:avLst/>
          </a:prstGeom>
          <a:noFill/>
          <a:ln>
            <a:noFill/>
          </a:ln>
        </p:spPr>
      </p:pic>
      <p:pic>
        <p:nvPicPr>
          <p:cNvPr id="268" name="Google Shape;268;g31b9051478d_0_3529"/>
          <p:cNvPicPr preferRelativeResize="0"/>
          <p:nvPr/>
        </p:nvPicPr>
        <p:blipFill>
          <a:blip r:embed="rId6">
            <a:alphaModFix/>
          </a:blip>
          <a:stretch>
            <a:fillRect/>
          </a:stretch>
        </p:blipFill>
        <p:spPr>
          <a:xfrm>
            <a:off x="9915800" y="1227350"/>
            <a:ext cx="6708900" cy="2791525"/>
          </a:xfrm>
          <a:prstGeom prst="rect">
            <a:avLst/>
          </a:prstGeom>
          <a:noFill/>
          <a:ln>
            <a:noFill/>
          </a:ln>
        </p:spPr>
      </p:pic>
      <p:pic>
        <p:nvPicPr>
          <p:cNvPr id="269" name="Google Shape;269;g31b9051478d_0_3529"/>
          <p:cNvPicPr preferRelativeResize="0"/>
          <p:nvPr/>
        </p:nvPicPr>
        <p:blipFill>
          <a:blip r:embed="rId7">
            <a:alphaModFix/>
          </a:blip>
          <a:stretch>
            <a:fillRect/>
          </a:stretch>
        </p:blipFill>
        <p:spPr>
          <a:xfrm>
            <a:off x="9315050" y="4252275"/>
            <a:ext cx="8319799" cy="2486025"/>
          </a:xfrm>
          <a:prstGeom prst="rect">
            <a:avLst/>
          </a:prstGeom>
          <a:noFill/>
          <a:ln>
            <a:noFill/>
          </a:ln>
        </p:spPr>
      </p:pic>
      <p:pic>
        <p:nvPicPr>
          <p:cNvPr id="270" name="Google Shape;270;g31b9051478d_0_3529"/>
          <p:cNvPicPr preferRelativeResize="0"/>
          <p:nvPr/>
        </p:nvPicPr>
        <p:blipFill>
          <a:blip r:embed="rId8">
            <a:alphaModFix/>
          </a:blip>
          <a:stretch>
            <a:fillRect/>
          </a:stretch>
        </p:blipFill>
        <p:spPr>
          <a:xfrm>
            <a:off x="10120504" y="6971700"/>
            <a:ext cx="6708888" cy="2916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4" name="Shape 274"/>
        <p:cNvGrpSpPr/>
        <p:nvPr/>
      </p:nvGrpSpPr>
      <p:grpSpPr>
        <a:xfrm>
          <a:off x="0" y="0"/>
          <a:ext cx="0" cy="0"/>
          <a:chOff x="0" y="0"/>
          <a:chExt cx="0" cy="0"/>
        </a:xfrm>
      </p:grpSpPr>
      <p:sp>
        <p:nvSpPr>
          <p:cNvPr id="275" name="Google Shape;275;g31b9051478d_0_3548"/>
          <p:cNvSpPr txBox="1"/>
          <p:nvPr/>
        </p:nvSpPr>
        <p:spPr>
          <a:xfrm>
            <a:off x="3454348" y="278513"/>
            <a:ext cx="113793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4800">
                <a:latin typeface="Times New Roman"/>
                <a:ea typeface="Times New Roman"/>
                <a:cs typeface="Times New Roman"/>
                <a:sym typeface="Times New Roman"/>
              </a:rPr>
              <a:t>J48 DECISION TREE</a:t>
            </a:r>
            <a:endParaRPr b="1" sz="2800">
              <a:latin typeface="Times New Roman"/>
              <a:ea typeface="Times New Roman"/>
              <a:cs typeface="Times New Roman"/>
              <a:sym typeface="Times New Roman"/>
            </a:endParaRPr>
          </a:p>
        </p:txBody>
      </p:sp>
      <p:sp>
        <p:nvSpPr>
          <p:cNvPr id="276" name="Google Shape;276;g31b9051478d_0_3548"/>
          <p:cNvSpPr txBox="1"/>
          <p:nvPr/>
        </p:nvSpPr>
        <p:spPr>
          <a:xfrm>
            <a:off x="1484775" y="3429000"/>
            <a:ext cx="16293600" cy="36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700">
              <a:solidFill>
                <a:schemeClr val="accent3"/>
              </a:solidFill>
              <a:latin typeface="Times New Roman"/>
              <a:ea typeface="Times New Roman"/>
              <a:cs typeface="Times New Roman"/>
              <a:sym typeface="Times New Roman"/>
            </a:endParaRPr>
          </a:p>
        </p:txBody>
      </p:sp>
      <p:sp>
        <p:nvSpPr>
          <p:cNvPr id="277" name="Google Shape;277;g31b9051478d_0_3548"/>
          <p:cNvSpPr/>
          <p:nvPr/>
        </p:nvSpPr>
        <p:spPr>
          <a:xfrm>
            <a:off x="1384050" y="182725"/>
            <a:ext cx="1671600" cy="875700"/>
          </a:xfrm>
          <a:prstGeom prst="wedgeRoundRectCallout">
            <a:avLst>
              <a:gd fmla="val -20833" name="adj1"/>
              <a:gd fmla="val 62500" name="adj2"/>
              <a:gd fmla="val 0" name="adj3"/>
            </a:avLst>
          </a:prstGeom>
          <a:solidFill>
            <a:srgbClr val="E6B8A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900">
                <a:latin typeface="Average"/>
                <a:ea typeface="Average"/>
                <a:cs typeface="Average"/>
                <a:sym typeface="Average"/>
              </a:rPr>
              <a:t>Train Set</a:t>
            </a:r>
            <a:endParaRPr sz="2900">
              <a:latin typeface="Average"/>
              <a:ea typeface="Average"/>
              <a:cs typeface="Average"/>
              <a:sym typeface="Average"/>
            </a:endParaRPr>
          </a:p>
        </p:txBody>
      </p:sp>
      <p:sp>
        <p:nvSpPr>
          <p:cNvPr id="278" name="Google Shape;278;g31b9051478d_0_3548"/>
          <p:cNvSpPr/>
          <p:nvPr/>
        </p:nvSpPr>
        <p:spPr>
          <a:xfrm rot="617">
            <a:off x="15533377" y="210114"/>
            <a:ext cx="1671600" cy="875700"/>
          </a:xfrm>
          <a:prstGeom prst="wedgeRoundRectCallout">
            <a:avLst>
              <a:gd fmla="val -20833" name="adj1"/>
              <a:gd fmla="val 62500" name="adj2"/>
              <a:gd fmla="val 0" name="adj3"/>
            </a:avLst>
          </a:prstGeom>
          <a:solidFill>
            <a:srgbClr val="E6B8A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900">
                <a:latin typeface="Average"/>
                <a:ea typeface="Average"/>
                <a:cs typeface="Average"/>
                <a:sym typeface="Average"/>
              </a:rPr>
              <a:t>Test Set</a:t>
            </a:r>
            <a:endParaRPr sz="2900">
              <a:latin typeface="Average"/>
              <a:ea typeface="Average"/>
              <a:cs typeface="Average"/>
              <a:sym typeface="Average"/>
            </a:endParaRPr>
          </a:p>
        </p:txBody>
      </p:sp>
      <p:pic>
        <p:nvPicPr>
          <p:cNvPr id="279" name="Google Shape;279;g31b9051478d_0_3548"/>
          <p:cNvPicPr preferRelativeResize="0"/>
          <p:nvPr/>
        </p:nvPicPr>
        <p:blipFill>
          <a:blip r:embed="rId3">
            <a:alphaModFix/>
          </a:blip>
          <a:stretch>
            <a:fillRect/>
          </a:stretch>
        </p:blipFill>
        <p:spPr>
          <a:xfrm>
            <a:off x="1384050" y="1285550"/>
            <a:ext cx="7207815" cy="2859050"/>
          </a:xfrm>
          <a:prstGeom prst="rect">
            <a:avLst/>
          </a:prstGeom>
          <a:noFill/>
          <a:ln>
            <a:noFill/>
          </a:ln>
        </p:spPr>
      </p:pic>
      <p:pic>
        <p:nvPicPr>
          <p:cNvPr id="280" name="Google Shape;280;g31b9051478d_0_3548"/>
          <p:cNvPicPr preferRelativeResize="0"/>
          <p:nvPr/>
        </p:nvPicPr>
        <p:blipFill>
          <a:blip r:embed="rId4">
            <a:alphaModFix/>
          </a:blip>
          <a:stretch>
            <a:fillRect/>
          </a:stretch>
        </p:blipFill>
        <p:spPr>
          <a:xfrm>
            <a:off x="814174" y="4382775"/>
            <a:ext cx="8287049" cy="2409825"/>
          </a:xfrm>
          <a:prstGeom prst="rect">
            <a:avLst/>
          </a:prstGeom>
          <a:noFill/>
          <a:ln>
            <a:noFill/>
          </a:ln>
        </p:spPr>
      </p:pic>
      <p:pic>
        <p:nvPicPr>
          <p:cNvPr id="281" name="Google Shape;281;g31b9051478d_0_3548"/>
          <p:cNvPicPr preferRelativeResize="0"/>
          <p:nvPr/>
        </p:nvPicPr>
        <p:blipFill>
          <a:blip r:embed="rId5">
            <a:alphaModFix/>
          </a:blip>
          <a:stretch>
            <a:fillRect/>
          </a:stretch>
        </p:blipFill>
        <p:spPr>
          <a:xfrm>
            <a:off x="1384050" y="7003650"/>
            <a:ext cx="7423238" cy="2916000"/>
          </a:xfrm>
          <a:prstGeom prst="rect">
            <a:avLst/>
          </a:prstGeom>
          <a:noFill/>
          <a:ln>
            <a:noFill/>
          </a:ln>
        </p:spPr>
      </p:pic>
      <p:pic>
        <p:nvPicPr>
          <p:cNvPr id="282" name="Google Shape;282;g31b9051478d_0_3548"/>
          <p:cNvPicPr preferRelativeResize="0"/>
          <p:nvPr/>
        </p:nvPicPr>
        <p:blipFill>
          <a:blip r:embed="rId6">
            <a:alphaModFix/>
          </a:blip>
          <a:stretch>
            <a:fillRect/>
          </a:stretch>
        </p:blipFill>
        <p:spPr>
          <a:xfrm>
            <a:off x="9723275" y="1312675"/>
            <a:ext cx="6900775" cy="2859050"/>
          </a:xfrm>
          <a:prstGeom prst="rect">
            <a:avLst/>
          </a:prstGeom>
          <a:noFill/>
          <a:ln>
            <a:noFill/>
          </a:ln>
        </p:spPr>
      </p:pic>
      <p:pic>
        <p:nvPicPr>
          <p:cNvPr id="283" name="Google Shape;283;g31b9051478d_0_3548"/>
          <p:cNvPicPr preferRelativeResize="0"/>
          <p:nvPr/>
        </p:nvPicPr>
        <p:blipFill>
          <a:blip r:embed="rId7">
            <a:alphaModFix/>
          </a:blip>
          <a:stretch>
            <a:fillRect/>
          </a:stretch>
        </p:blipFill>
        <p:spPr>
          <a:xfrm>
            <a:off x="9587200" y="4420000"/>
            <a:ext cx="7617775" cy="2409825"/>
          </a:xfrm>
          <a:prstGeom prst="rect">
            <a:avLst/>
          </a:prstGeom>
          <a:noFill/>
          <a:ln>
            <a:noFill/>
          </a:ln>
        </p:spPr>
      </p:pic>
      <p:pic>
        <p:nvPicPr>
          <p:cNvPr id="284" name="Google Shape;284;g31b9051478d_0_3548"/>
          <p:cNvPicPr preferRelativeResize="0"/>
          <p:nvPr/>
        </p:nvPicPr>
        <p:blipFill>
          <a:blip r:embed="rId8">
            <a:alphaModFix/>
          </a:blip>
          <a:stretch>
            <a:fillRect/>
          </a:stretch>
        </p:blipFill>
        <p:spPr>
          <a:xfrm>
            <a:off x="9995425" y="7078100"/>
            <a:ext cx="6628625" cy="2916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8" name="Shape 288"/>
        <p:cNvGrpSpPr/>
        <p:nvPr/>
      </p:nvGrpSpPr>
      <p:grpSpPr>
        <a:xfrm>
          <a:off x="0" y="0"/>
          <a:ext cx="0" cy="0"/>
          <a:chOff x="0" y="0"/>
          <a:chExt cx="0" cy="0"/>
        </a:xfrm>
      </p:grpSpPr>
      <p:sp>
        <p:nvSpPr>
          <p:cNvPr id="289" name="Google Shape;289;g31b9051478d_0_3567"/>
          <p:cNvSpPr txBox="1"/>
          <p:nvPr/>
        </p:nvSpPr>
        <p:spPr>
          <a:xfrm>
            <a:off x="3454348" y="278513"/>
            <a:ext cx="113793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sz="4800">
                <a:latin typeface="Times New Roman"/>
                <a:ea typeface="Times New Roman"/>
                <a:cs typeface="Times New Roman"/>
                <a:sym typeface="Times New Roman"/>
              </a:rPr>
              <a:t>J48 DECISION TREE</a:t>
            </a:r>
            <a:endParaRPr b="1" sz="2800">
              <a:latin typeface="Times New Roman"/>
              <a:ea typeface="Times New Roman"/>
              <a:cs typeface="Times New Roman"/>
              <a:sym typeface="Times New Roman"/>
            </a:endParaRPr>
          </a:p>
        </p:txBody>
      </p:sp>
      <p:sp>
        <p:nvSpPr>
          <p:cNvPr id="290" name="Google Shape;290;g31b9051478d_0_3567"/>
          <p:cNvSpPr/>
          <p:nvPr/>
        </p:nvSpPr>
        <p:spPr>
          <a:xfrm>
            <a:off x="1636775" y="1085975"/>
            <a:ext cx="1671600" cy="875700"/>
          </a:xfrm>
          <a:prstGeom prst="wedgeRoundRectCallout">
            <a:avLst>
              <a:gd fmla="val -20833" name="adj1"/>
              <a:gd fmla="val 62500" name="adj2"/>
              <a:gd fmla="val 0" name="adj3"/>
            </a:avLst>
          </a:prstGeom>
          <a:solidFill>
            <a:srgbClr val="E6B8A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900">
                <a:latin typeface="Average"/>
                <a:ea typeface="Average"/>
                <a:cs typeface="Average"/>
                <a:sym typeface="Average"/>
              </a:rPr>
              <a:t>Train Set</a:t>
            </a:r>
            <a:endParaRPr sz="2900">
              <a:latin typeface="Average"/>
              <a:ea typeface="Average"/>
              <a:cs typeface="Average"/>
              <a:sym typeface="Average"/>
            </a:endParaRPr>
          </a:p>
        </p:txBody>
      </p:sp>
      <p:sp>
        <p:nvSpPr>
          <p:cNvPr id="291" name="Google Shape;291;g31b9051478d_0_3567"/>
          <p:cNvSpPr/>
          <p:nvPr/>
        </p:nvSpPr>
        <p:spPr>
          <a:xfrm rot="617">
            <a:off x="14833652" y="1085964"/>
            <a:ext cx="1671600" cy="875700"/>
          </a:xfrm>
          <a:prstGeom prst="wedgeRoundRectCallout">
            <a:avLst>
              <a:gd fmla="val -20833" name="adj1"/>
              <a:gd fmla="val 62500" name="adj2"/>
              <a:gd fmla="val 0" name="adj3"/>
            </a:avLst>
          </a:prstGeom>
          <a:solidFill>
            <a:srgbClr val="E6B8A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900">
                <a:latin typeface="Average"/>
                <a:ea typeface="Average"/>
                <a:cs typeface="Average"/>
                <a:sym typeface="Average"/>
              </a:rPr>
              <a:t>Test Set</a:t>
            </a:r>
            <a:endParaRPr sz="2900">
              <a:latin typeface="Average"/>
              <a:ea typeface="Average"/>
              <a:cs typeface="Average"/>
              <a:sym typeface="Average"/>
            </a:endParaRPr>
          </a:p>
        </p:txBody>
      </p:sp>
      <p:pic>
        <p:nvPicPr>
          <p:cNvPr id="292" name="Google Shape;292;g31b9051478d_0_3567"/>
          <p:cNvPicPr preferRelativeResize="0"/>
          <p:nvPr/>
        </p:nvPicPr>
        <p:blipFill>
          <a:blip r:embed="rId3">
            <a:alphaModFix/>
          </a:blip>
          <a:stretch>
            <a:fillRect/>
          </a:stretch>
        </p:blipFill>
        <p:spPr>
          <a:xfrm>
            <a:off x="1170200" y="2282100"/>
            <a:ext cx="7931025" cy="6842450"/>
          </a:xfrm>
          <a:prstGeom prst="rect">
            <a:avLst/>
          </a:prstGeom>
          <a:noFill/>
          <a:ln>
            <a:noFill/>
          </a:ln>
        </p:spPr>
      </p:pic>
      <p:pic>
        <p:nvPicPr>
          <p:cNvPr id="293" name="Google Shape;293;g31b9051478d_0_3567"/>
          <p:cNvPicPr preferRelativeResize="0"/>
          <p:nvPr/>
        </p:nvPicPr>
        <p:blipFill>
          <a:blip r:embed="rId4">
            <a:alphaModFix/>
          </a:blip>
          <a:stretch>
            <a:fillRect/>
          </a:stretch>
        </p:blipFill>
        <p:spPr>
          <a:xfrm>
            <a:off x="9412250" y="2282100"/>
            <a:ext cx="7487176" cy="6842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7" name="Shape 297"/>
        <p:cNvGrpSpPr/>
        <p:nvPr/>
      </p:nvGrpSpPr>
      <p:grpSpPr>
        <a:xfrm>
          <a:off x="0" y="0"/>
          <a:ext cx="0" cy="0"/>
          <a:chOff x="0" y="0"/>
          <a:chExt cx="0" cy="0"/>
        </a:xfrm>
      </p:grpSpPr>
      <p:sp>
        <p:nvSpPr>
          <p:cNvPr id="298" name="Google Shape;298;g31b9051478d_0_283"/>
          <p:cNvSpPr txBox="1"/>
          <p:nvPr/>
        </p:nvSpPr>
        <p:spPr>
          <a:xfrm>
            <a:off x="3454348" y="784563"/>
            <a:ext cx="11379300" cy="70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4555">
                <a:latin typeface="Times New Roman"/>
                <a:ea typeface="Times New Roman"/>
                <a:cs typeface="Times New Roman"/>
                <a:sym typeface="Times New Roman"/>
              </a:rPr>
              <a:t>Model Evaluation &amp; Results</a:t>
            </a:r>
            <a:endParaRPr sz="100">
              <a:latin typeface="Times New Roman"/>
              <a:ea typeface="Times New Roman"/>
              <a:cs typeface="Times New Roman"/>
              <a:sym typeface="Times New Roman"/>
            </a:endParaRPr>
          </a:p>
        </p:txBody>
      </p:sp>
      <p:sp>
        <p:nvSpPr>
          <p:cNvPr id="299" name="Google Shape;299;g31b9051478d_0_283"/>
          <p:cNvSpPr txBox="1"/>
          <p:nvPr/>
        </p:nvSpPr>
        <p:spPr>
          <a:xfrm>
            <a:off x="4159600" y="2266415"/>
            <a:ext cx="12153300" cy="546000"/>
          </a:xfrm>
          <a:prstGeom prst="rect">
            <a:avLst/>
          </a:prstGeom>
          <a:noFill/>
          <a:ln>
            <a:noFill/>
          </a:ln>
        </p:spPr>
        <p:txBody>
          <a:bodyPr anchorCtr="0" anchor="t" bIns="0" lIns="0" spcFirstLastPara="1" rIns="0" wrap="square" tIns="0">
            <a:spAutoFit/>
          </a:bodyPr>
          <a:lstStyle/>
          <a:p>
            <a:pPr indent="0" lvl="0" marL="914400" marR="0" rtl="0" algn="just">
              <a:lnSpc>
                <a:spcPct val="172004"/>
              </a:lnSpc>
              <a:spcBef>
                <a:spcPts val="0"/>
              </a:spcBef>
              <a:spcAft>
                <a:spcPts val="0"/>
              </a:spcAft>
              <a:buNone/>
            </a:pPr>
            <a:r>
              <a:t/>
            </a:r>
            <a:endParaRPr sz="3547"/>
          </a:p>
        </p:txBody>
      </p:sp>
      <p:sp>
        <p:nvSpPr>
          <p:cNvPr id="300" name="Google Shape;300;g31b9051478d_0_283"/>
          <p:cNvSpPr/>
          <p:nvPr/>
        </p:nvSpPr>
        <p:spPr>
          <a:xfrm>
            <a:off x="6674488" y="1836525"/>
            <a:ext cx="2014200" cy="811500"/>
          </a:xfrm>
          <a:prstGeom prst="rect">
            <a:avLst/>
          </a:prstGeom>
          <a:solidFill>
            <a:srgbClr val="1B786F"/>
          </a:solid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US" sz="2000">
                <a:solidFill>
                  <a:srgbClr val="FFFFFF"/>
                </a:solidFill>
                <a:latin typeface="Roboto"/>
                <a:ea typeface="Roboto"/>
                <a:cs typeface="Roboto"/>
                <a:sym typeface="Roboto"/>
              </a:rPr>
              <a:t>Training Accuracy</a:t>
            </a:r>
            <a:endParaRPr sz="2000">
              <a:solidFill>
                <a:srgbClr val="FFFFFF"/>
              </a:solidFill>
              <a:latin typeface="Roboto"/>
              <a:ea typeface="Roboto"/>
              <a:cs typeface="Roboto"/>
              <a:sym typeface="Roboto"/>
            </a:endParaRPr>
          </a:p>
        </p:txBody>
      </p:sp>
      <p:sp>
        <p:nvSpPr>
          <p:cNvPr id="301" name="Google Shape;301;g31b9051478d_0_283"/>
          <p:cNvSpPr/>
          <p:nvPr/>
        </p:nvSpPr>
        <p:spPr>
          <a:xfrm>
            <a:off x="8715050" y="1836525"/>
            <a:ext cx="2014200" cy="811500"/>
          </a:xfrm>
          <a:prstGeom prst="rect">
            <a:avLst/>
          </a:prstGeom>
          <a:solidFill>
            <a:srgbClr val="1B786F"/>
          </a:solid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000">
                <a:solidFill>
                  <a:srgbClr val="FFFFFF"/>
                </a:solidFill>
                <a:latin typeface="Roboto"/>
                <a:ea typeface="Roboto"/>
                <a:cs typeface="Roboto"/>
                <a:sym typeface="Roboto"/>
              </a:rPr>
              <a:t>Test Accuracy</a:t>
            </a:r>
            <a:endParaRPr sz="2000">
              <a:solidFill>
                <a:srgbClr val="FFFFFF"/>
              </a:solidFill>
              <a:latin typeface="Roboto"/>
              <a:ea typeface="Roboto"/>
              <a:cs typeface="Roboto"/>
              <a:sym typeface="Roboto"/>
            </a:endParaRPr>
          </a:p>
        </p:txBody>
      </p:sp>
      <p:sp>
        <p:nvSpPr>
          <p:cNvPr id="302" name="Google Shape;302;g31b9051478d_0_283"/>
          <p:cNvSpPr/>
          <p:nvPr/>
        </p:nvSpPr>
        <p:spPr>
          <a:xfrm>
            <a:off x="10755600" y="1836525"/>
            <a:ext cx="5655600" cy="811500"/>
          </a:xfrm>
          <a:prstGeom prst="rect">
            <a:avLst/>
          </a:prstGeom>
          <a:solidFill>
            <a:srgbClr val="1B786F"/>
          </a:solid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US" sz="2400">
                <a:solidFill>
                  <a:srgbClr val="FFFFFF"/>
                </a:solidFill>
                <a:latin typeface="Roboto"/>
                <a:ea typeface="Roboto"/>
                <a:cs typeface="Roboto"/>
                <a:sym typeface="Roboto"/>
              </a:rPr>
              <a:t>Remarks</a:t>
            </a:r>
            <a:endParaRPr sz="2400">
              <a:solidFill>
                <a:srgbClr val="FFFFFF"/>
              </a:solidFill>
              <a:latin typeface="Roboto"/>
              <a:ea typeface="Roboto"/>
              <a:cs typeface="Roboto"/>
              <a:sym typeface="Roboto"/>
            </a:endParaRPr>
          </a:p>
        </p:txBody>
      </p:sp>
      <p:sp>
        <p:nvSpPr>
          <p:cNvPr id="303" name="Google Shape;303;g31b9051478d_0_283"/>
          <p:cNvSpPr/>
          <p:nvPr/>
        </p:nvSpPr>
        <p:spPr>
          <a:xfrm>
            <a:off x="1886525" y="1836525"/>
            <a:ext cx="4761600" cy="811500"/>
          </a:xfrm>
          <a:prstGeom prst="rect">
            <a:avLst/>
          </a:prstGeom>
          <a:solidFill>
            <a:srgbClr val="1B786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400">
                <a:solidFill>
                  <a:schemeClr val="dk1"/>
                </a:solidFill>
              </a:rPr>
              <a:t>Model</a:t>
            </a:r>
            <a:endParaRPr sz="2400">
              <a:solidFill>
                <a:schemeClr val="dk1"/>
              </a:solidFill>
            </a:endParaRPr>
          </a:p>
        </p:txBody>
      </p:sp>
      <p:grpSp>
        <p:nvGrpSpPr>
          <p:cNvPr id="304" name="Google Shape;304;g31b9051478d_0_283"/>
          <p:cNvGrpSpPr/>
          <p:nvPr/>
        </p:nvGrpSpPr>
        <p:grpSpPr>
          <a:xfrm>
            <a:off x="1887447" y="3996924"/>
            <a:ext cx="14514978" cy="1348900"/>
            <a:chOff x="943723" y="3783775"/>
            <a:chExt cx="7257489" cy="674450"/>
          </a:xfrm>
        </p:grpSpPr>
        <p:sp>
          <p:nvSpPr>
            <p:cNvPr id="305" name="Google Shape;305;g31b9051478d_0_283"/>
            <p:cNvSpPr/>
            <p:nvPr/>
          </p:nvSpPr>
          <p:spPr>
            <a:xfrm>
              <a:off x="5373412" y="3783788"/>
              <a:ext cx="2827800" cy="674400"/>
            </a:xfrm>
            <a:prstGeom prst="rect">
              <a:avLst/>
            </a:prstGeom>
            <a:solidFill>
              <a:srgbClr val="1B786F"/>
            </a:solidFill>
            <a:ln>
              <a:noFill/>
            </a:ln>
          </p:spPr>
          <p:txBody>
            <a:bodyPr anchorCtr="0" anchor="t" bIns="182850" lIns="182850" spcFirstLastPara="1" rIns="182850" wrap="square" tIns="182850">
              <a:noAutofit/>
            </a:bodyPr>
            <a:lstStyle/>
            <a:p>
              <a:pPr indent="0" lvl="0" marL="914400" rtl="0" algn="l">
                <a:lnSpc>
                  <a:spcPct val="115000"/>
                </a:lnSpc>
                <a:spcBef>
                  <a:spcPts val="0"/>
                </a:spcBef>
                <a:spcAft>
                  <a:spcPts val="0"/>
                </a:spcAft>
                <a:buNone/>
              </a:pPr>
              <a:r>
                <a:rPr lang="en-US" sz="1900">
                  <a:solidFill>
                    <a:srgbClr val="FFFFFF"/>
                  </a:solidFill>
                  <a:latin typeface="Roboto"/>
                  <a:ea typeface="Roboto"/>
                  <a:cs typeface="Roboto"/>
                  <a:sym typeface="Roboto"/>
                </a:rPr>
                <a:t>Moderate accuracy; suitable for simpler datasets or less complex patterns.</a:t>
              </a:r>
              <a:endParaRPr sz="1900">
                <a:solidFill>
                  <a:srgbClr val="FFFFFF"/>
                </a:solidFill>
                <a:latin typeface="Roboto"/>
                <a:ea typeface="Roboto"/>
                <a:cs typeface="Roboto"/>
                <a:sym typeface="Roboto"/>
              </a:endParaRPr>
            </a:p>
          </p:txBody>
        </p:sp>
        <p:sp>
          <p:nvSpPr>
            <p:cNvPr id="306" name="Google Shape;306;g31b9051478d_0_283"/>
            <p:cNvSpPr/>
            <p:nvPr/>
          </p:nvSpPr>
          <p:spPr>
            <a:xfrm>
              <a:off x="943723" y="3783775"/>
              <a:ext cx="2379900" cy="674400"/>
            </a:xfrm>
            <a:prstGeom prst="rect">
              <a:avLst/>
            </a:prstGeom>
            <a:solidFill>
              <a:srgbClr val="1B786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 name="Google Shape;307;g31b9051478d_0_283"/>
            <p:cNvSpPr/>
            <p:nvPr/>
          </p:nvSpPr>
          <p:spPr>
            <a:xfrm>
              <a:off x="1632122" y="3783788"/>
              <a:ext cx="674400" cy="674400"/>
            </a:xfrm>
            <a:prstGeom prst="rtTriangle">
              <a:avLst/>
            </a:prstGeom>
            <a:solidFill>
              <a:srgbClr val="1F887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 name="Google Shape;308;g31b9051478d_0_283"/>
            <p:cNvSpPr/>
            <p:nvPr/>
          </p:nvSpPr>
          <p:spPr>
            <a:xfrm>
              <a:off x="943723" y="3783788"/>
              <a:ext cx="687600" cy="674400"/>
            </a:xfrm>
            <a:prstGeom prst="rtTriangle">
              <a:avLst/>
            </a:prstGeom>
            <a:solidFill>
              <a:srgbClr val="249C9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 name="Google Shape;309;g31b9051478d_0_283"/>
            <p:cNvSpPr/>
            <p:nvPr/>
          </p:nvSpPr>
          <p:spPr>
            <a:xfrm>
              <a:off x="3335463" y="3783788"/>
              <a:ext cx="1007100" cy="674400"/>
            </a:xfrm>
            <a:prstGeom prst="rect">
              <a:avLst/>
            </a:prstGeom>
            <a:solidFill>
              <a:srgbClr val="1B786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500">
                  <a:solidFill>
                    <a:schemeClr val="dk1"/>
                  </a:solidFill>
                  <a:latin typeface="Roboto"/>
                  <a:ea typeface="Roboto"/>
                  <a:cs typeface="Roboto"/>
                  <a:sym typeface="Roboto"/>
                </a:rPr>
                <a:t>82%</a:t>
              </a:r>
              <a:endParaRPr sz="2500">
                <a:solidFill>
                  <a:schemeClr val="dk1"/>
                </a:solidFill>
                <a:latin typeface="Roboto"/>
                <a:ea typeface="Roboto"/>
                <a:cs typeface="Roboto"/>
                <a:sym typeface="Roboto"/>
              </a:endParaRPr>
            </a:p>
          </p:txBody>
        </p:sp>
        <p:sp>
          <p:nvSpPr>
            <p:cNvPr id="310" name="Google Shape;310;g31b9051478d_0_283"/>
            <p:cNvSpPr/>
            <p:nvPr/>
          </p:nvSpPr>
          <p:spPr>
            <a:xfrm>
              <a:off x="4354429" y="3783788"/>
              <a:ext cx="1007100" cy="674400"/>
            </a:xfrm>
            <a:prstGeom prst="rect">
              <a:avLst/>
            </a:prstGeom>
            <a:solidFill>
              <a:srgbClr val="1B786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400">
                  <a:solidFill>
                    <a:schemeClr val="dk1"/>
                  </a:solidFill>
                  <a:latin typeface="Roboto"/>
                  <a:ea typeface="Roboto"/>
                  <a:cs typeface="Roboto"/>
                  <a:sym typeface="Roboto"/>
                </a:rPr>
                <a:t>81%</a:t>
              </a:r>
              <a:endParaRPr sz="2400">
                <a:solidFill>
                  <a:schemeClr val="dk1"/>
                </a:solidFill>
                <a:latin typeface="Roboto"/>
                <a:ea typeface="Roboto"/>
                <a:cs typeface="Roboto"/>
                <a:sym typeface="Roboto"/>
              </a:endParaRPr>
            </a:p>
          </p:txBody>
        </p:sp>
        <p:sp>
          <p:nvSpPr>
            <p:cNvPr id="311" name="Google Shape;311;g31b9051478d_0_283"/>
            <p:cNvSpPr/>
            <p:nvPr/>
          </p:nvSpPr>
          <p:spPr>
            <a:xfrm>
              <a:off x="1210848" y="3783832"/>
              <a:ext cx="425700" cy="4092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US" sz="3200">
                  <a:solidFill>
                    <a:srgbClr val="FFFFFF"/>
                  </a:solidFill>
                  <a:latin typeface="Roboto"/>
                  <a:ea typeface="Roboto"/>
                  <a:cs typeface="Roboto"/>
                  <a:sym typeface="Roboto"/>
                </a:rPr>
                <a:t>2</a:t>
              </a:r>
              <a:endParaRPr sz="3200">
                <a:solidFill>
                  <a:srgbClr val="FFFFFF"/>
                </a:solidFill>
                <a:latin typeface="Roboto"/>
                <a:ea typeface="Roboto"/>
                <a:cs typeface="Roboto"/>
                <a:sym typeface="Roboto"/>
              </a:endParaRPr>
            </a:p>
          </p:txBody>
        </p:sp>
        <p:sp>
          <p:nvSpPr>
            <p:cNvPr id="312" name="Google Shape;312;g31b9051478d_0_283"/>
            <p:cNvSpPr/>
            <p:nvPr/>
          </p:nvSpPr>
          <p:spPr>
            <a:xfrm>
              <a:off x="1704725" y="3783825"/>
              <a:ext cx="1488600" cy="674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US" sz="2500">
                  <a:solidFill>
                    <a:srgbClr val="FFFFFF"/>
                  </a:solidFill>
                  <a:latin typeface="Roboto"/>
                  <a:ea typeface="Roboto"/>
                  <a:cs typeface="Roboto"/>
                  <a:sym typeface="Roboto"/>
                </a:rPr>
                <a:t>Logistic Regression</a:t>
              </a:r>
              <a:endParaRPr sz="2500">
                <a:solidFill>
                  <a:srgbClr val="FFFFFF"/>
                </a:solidFill>
                <a:latin typeface="Roboto"/>
                <a:ea typeface="Roboto"/>
                <a:cs typeface="Roboto"/>
                <a:sym typeface="Roboto"/>
              </a:endParaRPr>
            </a:p>
          </p:txBody>
        </p:sp>
      </p:grpSp>
      <p:grpSp>
        <p:nvGrpSpPr>
          <p:cNvPr id="313" name="Google Shape;313;g31b9051478d_0_283"/>
          <p:cNvGrpSpPr/>
          <p:nvPr/>
        </p:nvGrpSpPr>
        <p:grpSpPr>
          <a:xfrm>
            <a:off x="1886497" y="5345824"/>
            <a:ext cx="14514978" cy="1348900"/>
            <a:chOff x="943723" y="4469050"/>
            <a:chExt cx="7257489" cy="674450"/>
          </a:xfrm>
        </p:grpSpPr>
        <p:sp>
          <p:nvSpPr>
            <p:cNvPr id="314" name="Google Shape;314;g31b9051478d_0_283"/>
            <p:cNvSpPr/>
            <p:nvPr/>
          </p:nvSpPr>
          <p:spPr>
            <a:xfrm>
              <a:off x="5373412" y="4469063"/>
              <a:ext cx="2827800" cy="674400"/>
            </a:xfrm>
            <a:prstGeom prst="rect">
              <a:avLst/>
            </a:prstGeom>
            <a:solidFill>
              <a:srgbClr val="1B786F"/>
            </a:solidFill>
            <a:ln>
              <a:noFill/>
            </a:ln>
          </p:spPr>
          <p:txBody>
            <a:bodyPr anchorCtr="0" anchor="t" bIns="182850" lIns="182850" spcFirstLastPara="1" rIns="182850" wrap="square" tIns="182850">
              <a:noAutofit/>
            </a:bodyPr>
            <a:lstStyle/>
            <a:p>
              <a:pPr indent="0" lvl="0" marL="914400" rtl="0" algn="l">
                <a:lnSpc>
                  <a:spcPct val="115000"/>
                </a:lnSpc>
                <a:spcBef>
                  <a:spcPts val="0"/>
                </a:spcBef>
                <a:spcAft>
                  <a:spcPts val="0"/>
                </a:spcAft>
                <a:buNone/>
              </a:pPr>
              <a:r>
                <a:rPr lang="en-US" sz="2000">
                  <a:solidFill>
                    <a:schemeClr val="dk1"/>
                  </a:solidFill>
                  <a:latin typeface="Roboto"/>
                  <a:ea typeface="Roboto"/>
                  <a:cs typeface="Roboto"/>
                  <a:sym typeface="Roboto"/>
                </a:rPr>
                <a:t>Decent test accuracy, but low training accuracy suggests underfitting.</a:t>
              </a:r>
              <a:endParaRPr sz="700">
                <a:solidFill>
                  <a:schemeClr val="dk1"/>
                </a:solidFill>
                <a:latin typeface="Roboto"/>
                <a:ea typeface="Roboto"/>
                <a:cs typeface="Roboto"/>
                <a:sym typeface="Roboto"/>
              </a:endParaRPr>
            </a:p>
          </p:txBody>
        </p:sp>
        <p:sp>
          <p:nvSpPr>
            <p:cNvPr id="315" name="Google Shape;315;g31b9051478d_0_283"/>
            <p:cNvSpPr/>
            <p:nvPr/>
          </p:nvSpPr>
          <p:spPr>
            <a:xfrm>
              <a:off x="943723" y="4469050"/>
              <a:ext cx="2379900" cy="674400"/>
            </a:xfrm>
            <a:prstGeom prst="rect">
              <a:avLst/>
            </a:prstGeom>
            <a:solidFill>
              <a:srgbClr val="1B786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 name="Google Shape;316;g31b9051478d_0_283"/>
            <p:cNvSpPr/>
            <p:nvPr/>
          </p:nvSpPr>
          <p:spPr>
            <a:xfrm>
              <a:off x="1632122" y="4469063"/>
              <a:ext cx="674400" cy="674400"/>
            </a:xfrm>
            <a:prstGeom prst="rtTriangle">
              <a:avLst/>
            </a:prstGeom>
            <a:solidFill>
              <a:srgbClr val="1F887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 name="Google Shape;317;g31b9051478d_0_283"/>
            <p:cNvSpPr/>
            <p:nvPr/>
          </p:nvSpPr>
          <p:spPr>
            <a:xfrm>
              <a:off x="943723" y="4469063"/>
              <a:ext cx="687600" cy="674400"/>
            </a:xfrm>
            <a:prstGeom prst="rtTriangle">
              <a:avLst/>
            </a:prstGeom>
            <a:solidFill>
              <a:srgbClr val="249C9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 name="Google Shape;318;g31b9051478d_0_283"/>
            <p:cNvSpPr/>
            <p:nvPr/>
          </p:nvSpPr>
          <p:spPr>
            <a:xfrm>
              <a:off x="3335463" y="4469063"/>
              <a:ext cx="1007100" cy="674400"/>
            </a:xfrm>
            <a:prstGeom prst="rect">
              <a:avLst/>
            </a:prstGeom>
            <a:solidFill>
              <a:srgbClr val="1B786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400">
                  <a:solidFill>
                    <a:schemeClr val="dk1"/>
                  </a:solidFill>
                  <a:latin typeface="Roboto"/>
                  <a:ea typeface="Roboto"/>
                  <a:cs typeface="Roboto"/>
                  <a:sym typeface="Roboto"/>
                </a:rPr>
                <a:t>71%</a:t>
              </a:r>
              <a:endParaRPr sz="2400">
                <a:solidFill>
                  <a:schemeClr val="dk1"/>
                </a:solidFill>
                <a:latin typeface="Roboto"/>
                <a:ea typeface="Roboto"/>
                <a:cs typeface="Roboto"/>
                <a:sym typeface="Roboto"/>
              </a:endParaRPr>
            </a:p>
          </p:txBody>
        </p:sp>
        <p:sp>
          <p:nvSpPr>
            <p:cNvPr id="319" name="Google Shape;319;g31b9051478d_0_283"/>
            <p:cNvSpPr/>
            <p:nvPr/>
          </p:nvSpPr>
          <p:spPr>
            <a:xfrm>
              <a:off x="4354429" y="4469063"/>
              <a:ext cx="1007100" cy="674400"/>
            </a:xfrm>
            <a:prstGeom prst="rect">
              <a:avLst/>
            </a:prstGeom>
            <a:solidFill>
              <a:srgbClr val="1B786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500">
                  <a:solidFill>
                    <a:schemeClr val="dk1"/>
                  </a:solidFill>
                  <a:latin typeface="Roboto"/>
                  <a:ea typeface="Roboto"/>
                  <a:cs typeface="Roboto"/>
                  <a:sym typeface="Roboto"/>
                </a:rPr>
                <a:t>80%</a:t>
              </a:r>
              <a:endParaRPr sz="2500">
                <a:solidFill>
                  <a:schemeClr val="dk1"/>
                </a:solidFill>
                <a:latin typeface="Roboto"/>
                <a:ea typeface="Roboto"/>
                <a:cs typeface="Roboto"/>
                <a:sym typeface="Roboto"/>
              </a:endParaRPr>
            </a:p>
          </p:txBody>
        </p:sp>
        <p:sp>
          <p:nvSpPr>
            <p:cNvPr id="320" name="Google Shape;320;g31b9051478d_0_283"/>
            <p:cNvSpPr/>
            <p:nvPr/>
          </p:nvSpPr>
          <p:spPr>
            <a:xfrm>
              <a:off x="1210848" y="4469107"/>
              <a:ext cx="425700" cy="4092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US" sz="3200">
                  <a:solidFill>
                    <a:srgbClr val="FFFFFF"/>
                  </a:solidFill>
                  <a:latin typeface="Roboto"/>
                  <a:ea typeface="Roboto"/>
                  <a:cs typeface="Roboto"/>
                  <a:sym typeface="Roboto"/>
                </a:rPr>
                <a:t>3</a:t>
              </a:r>
              <a:endParaRPr sz="3200">
                <a:solidFill>
                  <a:srgbClr val="FFFFFF"/>
                </a:solidFill>
                <a:latin typeface="Roboto"/>
                <a:ea typeface="Roboto"/>
                <a:cs typeface="Roboto"/>
                <a:sym typeface="Roboto"/>
              </a:endParaRPr>
            </a:p>
          </p:txBody>
        </p:sp>
        <p:sp>
          <p:nvSpPr>
            <p:cNvPr id="321" name="Google Shape;321;g31b9051478d_0_283"/>
            <p:cNvSpPr/>
            <p:nvPr/>
          </p:nvSpPr>
          <p:spPr>
            <a:xfrm>
              <a:off x="1704725" y="4469100"/>
              <a:ext cx="1488600" cy="674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Multilayer Perceptron (5-Fold Cross-Val.)</a:t>
              </a:r>
              <a:endParaRPr sz="3400">
                <a:solidFill>
                  <a:schemeClr val="dk1"/>
                </a:solidFill>
                <a:latin typeface="Roboto"/>
                <a:ea typeface="Roboto"/>
                <a:cs typeface="Roboto"/>
                <a:sym typeface="Roboto"/>
              </a:endParaRPr>
            </a:p>
          </p:txBody>
        </p:sp>
      </p:grpSp>
      <p:grpSp>
        <p:nvGrpSpPr>
          <p:cNvPr id="322" name="Google Shape;322;g31b9051478d_0_283"/>
          <p:cNvGrpSpPr/>
          <p:nvPr/>
        </p:nvGrpSpPr>
        <p:grpSpPr>
          <a:xfrm>
            <a:off x="1887459" y="8043624"/>
            <a:ext cx="14514978" cy="1348900"/>
            <a:chOff x="943723" y="4469050"/>
            <a:chExt cx="7257489" cy="674450"/>
          </a:xfrm>
        </p:grpSpPr>
        <p:sp>
          <p:nvSpPr>
            <p:cNvPr id="323" name="Google Shape;323;g31b9051478d_0_283"/>
            <p:cNvSpPr/>
            <p:nvPr/>
          </p:nvSpPr>
          <p:spPr>
            <a:xfrm>
              <a:off x="5373412" y="4469063"/>
              <a:ext cx="2827800" cy="674400"/>
            </a:xfrm>
            <a:prstGeom prst="rect">
              <a:avLst/>
            </a:prstGeom>
            <a:solidFill>
              <a:srgbClr val="1B786F"/>
            </a:solidFill>
            <a:ln>
              <a:noFill/>
            </a:ln>
          </p:spPr>
          <p:txBody>
            <a:bodyPr anchorCtr="0" anchor="t" bIns="182850" lIns="182850" spcFirstLastPara="1" rIns="182850" wrap="square" tIns="182850">
              <a:noAutofit/>
            </a:bodyPr>
            <a:lstStyle/>
            <a:p>
              <a:pPr indent="0" lvl="0" marL="914400" rtl="0" algn="l">
                <a:lnSpc>
                  <a:spcPct val="115000"/>
                </a:lnSpc>
                <a:spcBef>
                  <a:spcPts val="0"/>
                </a:spcBef>
                <a:spcAft>
                  <a:spcPts val="0"/>
                </a:spcAft>
                <a:buNone/>
              </a:pPr>
              <a:r>
                <a:rPr lang="en-US" sz="1900">
                  <a:solidFill>
                    <a:srgbClr val="FFFFFF"/>
                  </a:solidFill>
                  <a:latin typeface="Roboto"/>
                  <a:ea typeface="Roboto"/>
                  <a:cs typeface="Roboto"/>
                  <a:sym typeface="Roboto"/>
                </a:rPr>
                <a:t>Excellent accuracy; may risk overfitting due to complex tree structures.</a:t>
              </a:r>
              <a:endParaRPr sz="1900">
                <a:solidFill>
                  <a:srgbClr val="FFFFFF"/>
                </a:solidFill>
                <a:latin typeface="Roboto"/>
                <a:ea typeface="Roboto"/>
                <a:cs typeface="Roboto"/>
                <a:sym typeface="Roboto"/>
              </a:endParaRPr>
            </a:p>
          </p:txBody>
        </p:sp>
        <p:sp>
          <p:nvSpPr>
            <p:cNvPr id="324" name="Google Shape;324;g31b9051478d_0_283"/>
            <p:cNvSpPr/>
            <p:nvPr/>
          </p:nvSpPr>
          <p:spPr>
            <a:xfrm>
              <a:off x="943723" y="4469050"/>
              <a:ext cx="2379900" cy="674400"/>
            </a:xfrm>
            <a:prstGeom prst="rect">
              <a:avLst/>
            </a:prstGeom>
            <a:solidFill>
              <a:srgbClr val="1B786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 name="Google Shape;325;g31b9051478d_0_283"/>
            <p:cNvSpPr/>
            <p:nvPr/>
          </p:nvSpPr>
          <p:spPr>
            <a:xfrm>
              <a:off x="1632122" y="4469063"/>
              <a:ext cx="674400" cy="674400"/>
            </a:xfrm>
            <a:prstGeom prst="rtTriangle">
              <a:avLst/>
            </a:prstGeom>
            <a:solidFill>
              <a:srgbClr val="1F887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 name="Google Shape;326;g31b9051478d_0_283"/>
            <p:cNvSpPr/>
            <p:nvPr/>
          </p:nvSpPr>
          <p:spPr>
            <a:xfrm>
              <a:off x="943723" y="4469063"/>
              <a:ext cx="687600" cy="674400"/>
            </a:xfrm>
            <a:prstGeom prst="rtTriangle">
              <a:avLst/>
            </a:prstGeom>
            <a:solidFill>
              <a:srgbClr val="249C9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 name="Google Shape;327;g31b9051478d_0_283"/>
            <p:cNvSpPr/>
            <p:nvPr/>
          </p:nvSpPr>
          <p:spPr>
            <a:xfrm>
              <a:off x="3335463" y="4469063"/>
              <a:ext cx="1007100" cy="674400"/>
            </a:xfrm>
            <a:prstGeom prst="rect">
              <a:avLst/>
            </a:prstGeom>
            <a:solidFill>
              <a:srgbClr val="1B786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400">
                  <a:solidFill>
                    <a:schemeClr val="dk1"/>
                  </a:solidFill>
                  <a:latin typeface="Roboto"/>
                  <a:ea typeface="Roboto"/>
                  <a:cs typeface="Roboto"/>
                  <a:sym typeface="Roboto"/>
                </a:rPr>
                <a:t>98%</a:t>
              </a:r>
              <a:endParaRPr sz="2400">
                <a:solidFill>
                  <a:schemeClr val="dk1"/>
                </a:solidFill>
                <a:latin typeface="Roboto"/>
                <a:ea typeface="Roboto"/>
                <a:cs typeface="Roboto"/>
                <a:sym typeface="Roboto"/>
              </a:endParaRPr>
            </a:p>
          </p:txBody>
        </p:sp>
        <p:sp>
          <p:nvSpPr>
            <p:cNvPr id="328" name="Google Shape;328;g31b9051478d_0_283"/>
            <p:cNvSpPr/>
            <p:nvPr/>
          </p:nvSpPr>
          <p:spPr>
            <a:xfrm>
              <a:off x="4354429" y="4469063"/>
              <a:ext cx="1007100" cy="674400"/>
            </a:xfrm>
            <a:prstGeom prst="rect">
              <a:avLst/>
            </a:prstGeom>
            <a:solidFill>
              <a:srgbClr val="1B786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400">
                  <a:solidFill>
                    <a:schemeClr val="dk1"/>
                  </a:solidFill>
                  <a:latin typeface="Roboto"/>
                  <a:ea typeface="Roboto"/>
                  <a:cs typeface="Roboto"/>
                  <a:sym typeface="Roboto"/>
                </a:rPr>
                <a:t>98%</a:t>
              </a:r>
              <a:endParaRPr sz="2400">
                <a:solidFill>
                  <a:schemeClr val="dk1"/>
                </a:solidFill>
                <a:latin typeface="Roboto"/>
                <a:ea typeface="Roboto"/>
                <a:cs typeface="Roboto"/>
                <a:sym typeface="Roboto"/>
              </a:endParaRPr>
            </a:p>
          </p:txBody>
        </p:sp>
        <p:sp>
          <p:nvSpPr>
            <p:cNvPr id="329" name="Google Shape;329;g31b9051478d_0_283"/>
            <p:cNvSpPr/>
            <p:nvPr/>
          </p:nvSpPr>
          <p:spPr>
            <a:xfrm>
              <a:off x="1210848" y="4469107"/>
              <a:ext cx="425700" cy="4092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US" sz="3200">
                  <a:solidFill>
                    <a:srgbClr val="FFFFFF"/>
                  </a:solidFill>
                  <a:latin typeface="Roboto"/>
                  <a:ea typeface="Roboto"/>
                  <a:cs typeface="Roboto"/>
                  <a:sym typeface="Roboto"/>
                </a:rPr>
                <a:t>5</a:t>
              </a:r>
              <a:endParaRPr sz="3200">
                <a:solidFill>
                  <a:srgbClr val="FFFFFF"/>
                </a:solidFill>
                <a:latin typeface="Roboto"/>
                <a:ea typeface="Roboto"/>
                <a:cs typeface="Roboto"/>
                <a:sym typeface="Roboto"/>
              </a:endParaRPr>
            </a:p>
          </p:txBody>
        </p:sp>
        <p:sp>
          <p:nvSpPr>
            <p:cNvPr id="330" name="Google Shape;330;g31b9051478d_0_283"/>
            <p:cNvSpPr/>
            <p:nvPr/>
          </p:nvSpPr>
          <p:spPr>
            <a:xfrm>
              <a:off x="1704725" y="4469100"/>
              <a:ext cx="1488600" cy="674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US" sz="2500">
                  <a:solidFill>
                    <a:srgbClr val="FFFFFF"/>
                  </a:solidFill>
                  <a:latin typeface="Roboto"/>
                  <a:ea typeface="Roboto"/>
                  <a:cs typeface="Roboto"/>
                  <a:sym typeface="Roboto"/>
                </a:rPr>
                <a:t>J48 Decision Tree</a:t>
              </a:r>
              <a:endParaRPr sz="2500">
                <a:solidFill>
                  <a:srgbClr val="FFFFFF"/>
                </a:solidFill>
                <a:latin typeface="Roboto"/>
                <a:ea typeface="Roboto"/>
                <a:cs typeface="Roboto"/>
                <a:sym typeface="Roboto"/>
              </a:endParaRPr>
            </a:p>
          </p:txBody>
        </p:sp>
      </p:grpSp>
      <p:graphicFrame>
        <p:nvGraphicFramePr>
          <p:cNvPr id="331" name="Google Shape;331;g31b9051478d_0_283"/>
          <p:cNvGraphicFramePr/>
          <p:nvPr/>
        </p:nvGraphicFramePr>
        <p:xfrm>
          <a:off x="304800" y="304800"/>
          <a:ext cx="3000000" cy="3000000"/>
        </p:xfrm>
        <a:graphic>
          <a:graphicData uri="http://schemas.openxmlformats.org/drawingml/2006/table">
            <a:tbl>
              <a:tblPr>
                <a:noFill/>
                <a:tableStyleId>{EB29B311-207B-4D60-95BF-BA7611BAF51C}</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grpSp>
        <p:nvGrpSpPr>
          <p:cNvPr id="332" name="Google Shape;332;g31b9051478d_0_283"/>
          <p:cNvGrpSpPr/>
          <p:nvPr/>
        </p:nvGrpSpPr>
        <p:grpSpPr>
          <a:xfrm>
            <a:off x="1886497" y="2648024"/>
            <a:ext cx="14514978" cy="1348900"/>
            <a:chOff x="943723" y="3098500"/>
            <a:chExt cx="7257489" cy="674450"/>
          </a:xfrm>
        </p:grpSpPr>
        <p:sp>
          <p:nvSpPr>
            <p:cNvPr id="333" name="Google Shape;333;g31b9051478d_0_283"/>
            <p:cNvSpPr/>
            <p:nvPr/>
          </p:nvSpPr>
          <p:spPr>
            <a:xfrm>
              <a:off x="5373412" y="3098513"/>
              <a:ext cx="2827800" cy="674400"/>
            </a:xfrm>
            <a:prstGeom prst="rect">
              <a:avLst/>
            </a:prstGeom>
            <a:solidFill>
              <a:srgbClr val="1B786F"/>
            </a:solidFill>
            <a:ln>
              <a:noFill/>
            </a:ln>
          </p:spPr>
          <p:txBody>
            <a:bodyPr anchorCtr="0" anchor="t" bIns="182850" lIns="182850" spcFirstLastPara="1" rIns="182850" wrap="square" tIns="182850">
              <a:noAutofit/>
            </a:bodyPr>
            <a:lstStyle/>
            <a:p>
              <a:pPr indent="0" lvl="0" marL="914400" rtl="0" algn="l">
                <a:lnSpc>
                  <a:spcPct val="115000"/>
                </a:lnSpc>
                <a:spcBef>
                  <a:spcPts val="0"/>
                </a:spcBef>
                <a:spcAft>
                  <a:spcPts val="0"/>
                </a:spcAft>
                <a:buNone/>
              </a:pPr>
              <a:r>
                <a:rPr lang="en-US" sz="1900">
                  <a:solidFill>
                    <a:srgbClr val="FFFFFF"/>
                  </a:solidFill>
                  <a:latin typeface="Roboto"/>
                  <a:ea typeface="Roboto"/>
                  <a:cs typeface="Roboto"/>
                  <a:sym typeface="Roboto"/>
                </a:rPr>
                <a:t>Best overall performance; high accuracy and generalization capability.</a:t>
              </a:r>
              <a:endParaRPr sz="1900">
                <a:solidFill>
                  <a:srgbClr val="FFFFFF"/>
                </a:solidFill>
                <a:latin typeface="Roboto"/>
                <a:ea typeface="Roboto"/>
                <a:cs typeface="Roboto"/>
                <a:sym typeface="Roboto"/>
              </a:endParaRPr>
            </a:p>
          </p:txBody>
        </p:sp>
        <p:sp>
          <p:nvSpPr>
            <p:cNvPr id="334" name="Google Shape;334;g31b9051478d_0_283"/>
            <p:cNvSpPr/>
            <p:nvPr/>
          </p:nvSpPr>
          <p:spPr>
            <a:xfrm>
              <a:off x="943723" y="3098500"/>
              <a:ext cx="2379900" cy="674400"/>
            </a:xfrm>
            <a:prstGeom prst="rect">
              <a:avLst/>
            </a:prstGeom>
            <a:solidFill>
              <a:srgbClr val="1B786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 name="Google Shape;335;g31b9051478d_0_283"/>
            <p:cNvSpPr/>
            <p:nvPr/>
          </p:nvSpPr>
          <p:spPr>
            <a:xfrm>
              <a:off x="1632122" y="3098513"/>
              <a:ext cx="674400" cy="674400"/>
            </a:xfrm>
            <a:prstGeom prst="rtTriangle">
              <a:avLst/>
            </a:prstGeom>
            <a:solidFill>
              <a:srgbClr val="1F887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 name="Google Shape;336;g31b9051478d_0_283"/>
            <p:cNvSpPr/>
            <p:nvPr/>
          </p:nvSpPr>
          <p:spPr>
            <a:xfrm>
              <a:off x="943723" y="3098513"/>
              <a:ext cx="687600" cy="674400"/>
            </a:xfrm>
            <a:prstGeom prst="rtTriangle">
              <a:avLst/>
            </a:prstGeom>
            <a:solidFill>
              <a:srgbClr val="249C9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 name="Google Shape;337;g31b9051478d_0_283"/>
            <p:cNvSpPr/>
            <p:nvPr/>
          </p:nvSpPr>
          <p:spPr>
            <a:xfrm>
              <a:off x="3335463" y="3098513"/>
              <a:ext cx="1007100" cy="674400"/>
            </a:xfrm>
            <a:prstGeom prst="rect">
              <a:avLst/>
            </a:prstGeom>
            <a:solidFill>
              <a:srgbClr val="1B786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400">
                  <a:solidFill>
                    <a:schemeClr val="dk1"/>
                  </a:solidFill>
                  <a:latin typeface="Roboto"/>
                  <a:ea typeface="Roboto"/>
                  <a:cs typeface="Roboto"/>
                  <a:sym typeface="Roboto"/>
                </a:rPr>
                <a:t>98%</a:t>
              </a:r>
              <a:endParaRPr sz="2400">
                <a:solidFill>
                  <a:schemeClr val="dk1"/>
                </a:solidFill>
                <a:latin typeface="Roboto"/>
                <a:ea typeface="Roboto"/>
                <a:cs typeface="Roboto"/>
                <a:sym typeface="Roboto"/>
              </a:endParaRPr>
            </a:p>
          </p:txBody>
        </p:sp>
        <p:sp>
          <p:nvSpPr>
            <p:cNvPr id="338" name="Google Shape;338;g31b9051478d_0_283"/>
            <p:cNvSpPr/>
            <p:nvPr/>
          </p:nvSpPr>
          <p:spPr>
            <a:xfrm>
              <a:off x="4354429" y="3098513"/>
              <a:ext cx="1007100" cy="674400"/>
            </a:xfrm>
            <a:prstGeom prst="rect">
              <a:avLst/>
            </a:prstGeom>
            <a:solidFill>
              <a:srgbClr val="1B786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400">
                  <a:solidFill>
                    <a:schemeClr val="dk1"/>
                  </a:solidFill>
                  <a:latin typeface="Roboto"/>
                  <a:ea typeface="Roboto"/>
                  <a:cs typeface="Roboto"/>
                  <a:sym typeface="Roboto"/>
                </a:rPr>
                <a:t>95%</a:t>
              </a:r>
              <a:endParaRPr sz="2400">
                <a:solidFill>
                  <a:schemeClr val="dk1"/>
                </a:solidFill>
                <a:latin typeface="Roboto"/>
                <a:ea typeface="Roboto"/>
                <a:cs typeface="Roboto"/>
                <a:sym typeface="Roboto"/>
              </a:endParaRPr>
            </a:p>
          </p:txBody>
        </p:sp>
        <p:sp>
          <p:nvSpPr>
            <p:cNvPr id="339" name="Google Shape;339;g31b9051478d_0_283"/>
            <p:cNvSpPr/>
            <p:nvPr/>
          </p:nvSpPr>
          <p:spPr>
            <a:xfrm>
              <a:off x="1210848" y="3098557"/>
              <a:ext cx="425700" cy="4092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US" sz="3200">
                  <a:solidFill>
                    <a:srgbClr val="FFFFFF"/>
                  </a:solidFill>
                  <a:latin typeface="Roboto"/>
                  <a:ea typeface="Roboto"/>
                  <a:cs typeface="Roboto"/>
                  <a:sym typeface="Roboto"/>
                </a:rPr>
                <a:t>1</a:t>
              </a:r>
              <a:endParaRPr sz="3200">
                <a:solidFill>
                  <a:srgbClr val="FFFFFF"/>
                </a:solidFill>
                <a:latin typeface="Roboto"/>
                <a:ea typeface="Roboto"/>
                <a:cs typeface="Roboto"/>
                <a:sym typeface="Roboto"/>
              </a:endParaRPr>
            </a:p>
          </p:txBody>
        </p:sp>
        <p:sp>
          <p:nvSpPr>
            <p:cNvPr id="340" name="Google Shape;340;g31b9051478d_0_283"/>
            <p:cNvSpPr/>
            <p:nvPr/>
          </p:nvSpPr>
          <p:spPr>
            <a:xfrm>
              <a:off x="1704725" y="3098550"/>
              <a:ext cx="1488600" cy="674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US" sz="2600">
                  <a:solidFill>
                    <a:srgbClr val="FFFFFF"/>
                  </a:solidFill>
                  <a:latin typeface="Roboto"/>
                  <a:ea typeface="Roboto"/>
                  <a:cs typeface="Roboto"/>
                  <a:sym typeface="Roboto"/>
                </a:rPr>
                <a:t>Random Forest</a:t>
              </a:r>
              <a:endParaRPr sz="2600">
                <a:solidFill>
                  <a:srgbClr val="FFFFFF"/>
                </a:solidFill>
                <a:latin typeface="Roboto"/>
                <a:ea typeface="Roboto"/>
                <a:cs typeface="Roboto"/>
                <a:sym typeface="Roboto"/>
              </a:endParaRPr>
            </a:p>
          </p:txBody>
        </p:sp>
      </p:grpSp>
      <p:grpSp>
        <p:nvGrpSpPr>
          <p:cNvPr id="341" name="Google Shape;341;g31b9051478d_0_283"/>
          <p:cNvGrpSpPr/>
          <p:nvPr/>
        </p:nvGrpSpPr>
        <p:grpSpPr>
          <a:xfrm>
            <a:off x="1886497" y="6694737"/>
            <a:ext cx="14514978" cy="1348900"/>
            <a:chOff x="943723" y="4469050"/>
            <a:chExt cx="7257489" cy="674450"/>
          </a:xfrm>
        </p:grpSpPr>
        <p:sp>
          <p:nvSpPr>
            <p:cNvPr id="342" name="Google Shape;342;g31b9051478d_0_283"/>
            <p:cNvSpPr/>
            <p:nvPr/>
          </p:nvSpPr>
          <p:spPr>
            <a:xfrm>
              <a:off x="5373412" y="4469063"/>
              <a:ext cx="2827800" cy="674400"/>
            </a:xfrm>
            <a:prstGeom prst="rect">
              <a:avLst/>
            </a:prstGeom>
            <a:solidFill>
              <a:srgbClr val="1B786F"/>
            </a:solidFill>
            <a:ln>
              <a:noFill/>
            </a:ln>
          </p:spPr>
          <p:txBody>
            <a:bodyPr anchorCtr="0" anchor="t" bIns="182850" lIns="182850" spcFirstLastPara="1" rIns="182850" wrap="square" tIns="182850">
              <a:noAutofit/>
            </a:bodyPr>
            <a:lstStyle/>
            <a:p>
              <a:pPr indent="0" lvl="0" marL="914400" rtl="0" algn="l">
                <a:lnSpc>
                  <a:spcPct val="115000"/>
                </a:lnSpc>
                <a:spcBef>
                  <a:spcPts val="0"/>
                </a:spcBef>
                <a:spcAft>
                  <a:spcPts val="0"/>
                </a:spcAft>
                <a:buNone/>
              </a:pPr>
              <a:r>
                <a:rPr lang="en-US" sz="1900">
                  <a:solidFill>
                    <a:srgbClr val="FFFFFF"/>
                  </a:solidFill>
                  <a:latin typeface="Roboto"/>
                  <a:ea typeface="Roboto"/>
                  <a:cs typeface="Roboto"/>
                  <a:sym typeface="Roboto"/>
                </a:rPr>
                <a:t>Slight improvement over 5-fold; good for datasets with non-linear patterns.</a:t>
              </a:r>
              <a:endParaRPr sz="1900">
                <a:solidFill>
                  <a:srgbClr val="FFFFFF"/>
                </a:solidFill>
                <a:latin typeface="Roboto"/>
                <a:ea typeface="Roboto"/>
                <a:cs typeface="Roboto"/>
                <a:sym typeface="Roboto"/>
              </a:endParaRPr>
            </a:p>
          </p:txBody>
        </p:sp>
        <p:sp>
          <p:nvSpPr>
            <p:cNvPr id="343" name="Google Shape;343;g31b9051478d_0_283"/>
            <p:cNvSpPr/>
            <p:nvPr/>
          </p:nvSpPr>
          <p:spPr>
            <a:xfrm>
              <a:off x="943723" y="4469050"/>
              <a:ext cx="2379900" cy="674400"/>
            </a:xfrm>
            <a:prstGeom prst="rect">
              <a:avLst/>
            </a:prstGeom>
            <a:solidFill>
              <a:srgbClr val="1B786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 name="Google Shape;344;g31b9051478d_0_283"/>
            <p:cNvSpPr/>
            <p:nvPr/>
          </p:nvSpPr>
          <p:spPr>
            <a:xfrm>
              <a:off x="1632122" y="4469063"/>
              <a:ext cx="674400" cy="674400"/>
            </a:xfrm>
            <a:prstGeom prst="rtTriangle">
              <a:avLst/>
            </a:prstGeom>
            <a:solidFill>
              <a:srgbClr val="1F887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 name="Google Shape;345;g31b9051478d_0_283"/>
            <p:cNvSpPr/>
            <p:nvPr/>
          </p:nvSpPr>
          <p:spPr>
            <a:xfrm>
              <a:off x="943723" y="4469063"/>
              <a:ext cx="687600" cy="674400"/>
            </a:xfrm>
            <a:prstGeom prst="rtTriangle">
              <a:avLst/>
            </a:prstGeom>
            <a:solidFill>
              <a:srgbClr val="249C9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 name="Google Shape;346;g31b9051478d_0_283"/>
            <p:cNvSpPr/>
            <p:nvPr/>
          </p:nvSpPr>
          <p:spPr>
            <a:xfrm>
              <a:off x="3335463" y="4469063"/>
              <a:ext cx="1007100" cy="674400"/>
            </a:xfrm>
            <a:prstGeom prst="rect">
              <a:avLst/>
            </a:prstGeom>
            <a:solidFill>
              <a:srgbClr val="1B786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400">
                  <a:solidFill>
                    <a:schemeClr val="dk1"/>
                  </a:solidFill>
                  <a:latin typeface="Roboto"/>
                  <a:ea typeface="Roboto"/>
                  <a:cs typeface="Roboto"/>
                  <a:sym typeface="Roboto"/>
                </a:rPr>
                <a:t>75%</a:t>
              </a:r>
              <a:endParaRPr sz="2400">
                <a:solidFill>
                  <a:schemeClr val="dk1"/>
                </a:solidFill>
                <a:latin typeface="Roboto"/>
                <a:ea typeface="Roboto"/>
                <a:cs typeface="Roboto"/>
                <a:sym typeface="Roboto"/>
              </a:endParaRPr>
            </a:p>
          </p:txBody>
        </p:sp>
        <p:sp>
          <p:nvSpPr>
            <p:cNvPr id="347" name="Google Shape;347;g31b9051478d_0_283"/>
            <p:cNvSpPr/>
            <p:nvPr/>
          </p:nvSpPr>
          <p:spPr>
            <a:xfrm>
              <a:off x="4354429" y="4469063"/>
              <a:ext cx="1007100" cy="674400"/>
            </a:xfrm>
            <a:prstGeom prst="rect">
              <a:avLst/>
            </a:prstGeom>
            <a:solidFill>
              <a:srgbClr val="1B786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400">
                  <a:solidFill>
                    <a:schemeClr val="dk1"/>
                  </a:solidFill>
                  <a:latin typeface="Roboto"/>
                  <a:ea typeface="Roboto"/>
                  <a:cs typeface="Roboto"/>
                  <a:sym typeface="Roboto"/>
                </a:rPr>
                <a:t>79%</a:t>
              </a:r>
              <a:endParaRPr sz="2400">
                <a:solidFill>
                  <a:schemeClr val="dk1"/>
                </a:solidFill>
                <a:latin typeface="Roboto"/>
                <a:ea typeface="Roboto"/>
                <a:cs typeface="Roboto"/>
                <a:sym typeface="Roboto"/>
              </a:endParaRPr>
            </a:p>
          </p:txBody>
        </p:sp>
        <p:sp>
          <p:nvSpPr>
            <p:cNvPr id="348" name="Google Shape;348;g31b9051478d_0_283"/>
            <p:cNvSpPr/>
            <p:nvPr/>
          </p:nvSpPr>
          <p:spPr>
            <a:xfrm>
              <a:off x="1210848" y="4469107"/>
              <a:ext cx="425700" cy="409200"/>
            </a:xfrm>
            <a:prstGeom prst="rect">
              <a:avLst/>
            </a:prstGeom>
            <a:noFill/>
            <a:ln>
              <a:noFill/>
            </a:ln>
          </p:spPr>
          <p:txBody>
            <a:bodyPr anchorCtr="0" anchor="b" bIns="182850" lIns="182850" spcFirstLastPara="1" rIns="182850" wrap="square" tIns="182850">
              <a:noAutofit/>
            </a:bodyPr>
            <a:lstStyle/>
            <a:p>
              <a:pPr indent="0" lvl="0" marL="0" rtl="0" algn="ctr">
                <a:spcBef>
                  <a:spcPts val="0"/>
                </a:spcBef>
                <a:spcAft>
                  <a:spcPts val="0"/>
                </a:spcAft>
                <a:buNone/>
              </a:pPr>
              <a:r>
                <a:rPr lang="en-US" sz="3200">
                  <a:solidFill>
                    <a:srgbClr val="FFFFFF"/>
                  </a:solidFill>
                  <a:latin typeface="Roboto"/>
                  <a:ea typeface="Roboto"/>
                  <a:cs typeface="Roboto"/>
                  <a:sym typeface="Roboto"/>
                </a:rPr>
                <a:t>4</a:t>
              </a:r>
              <a:endParaRPr sz="3200">
                <a:solidFill>
                  <a:srgbClr val="FFFFFF"/>
                </a:solidFill>
                <a:latin typeface="Roboto"/>
                <a:ea typeface="Roboto"/>
                <a:cs typeface="Roboto"/>
                <a:sym typeface="Roboto"/>
              </a:endParaRPr>
            </a:p>
          </p:txBody>
        </p:sp>
        <p:sp>
          <p:nvSpPr>
            <p:cNvPr id="349" name="Google Shape;349;g31b9051478d_0_283"/>
            <p:cNvSpPr/>
            <p:nvPr/>
          </p:nvSpPr>
          <p:spPr>
            <a:xfrm>
              <a:off x="1704725" y="4469100"/>
              <a:ext cx="1488600" cy="674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US" sz="2100">
                  <a:solidFill>
                    <a:schemeClr val="dk1"/>
                  </a:solidFill>
                  <a:latin typeface="Roboto"/>
                  <a:ea typeface="Roboto"/>
                  <a:cs typeface="Roboto"/>
                  <a:sym typeface="Roboto"/>
                </a:rPr>
                <a:t>Multilayer Perceptron (10-Fold Cross-Val.)</a:t>
              </a:r>
              <a:endParaRPr sz="3400">
                <a:solidFill>
                  <a:schemeClr val="dk1"/>
                </a:solidFill>
                <a:latin typeface="Roboto"/>
                <a:ea typeface="Roboto"/>
                <a:cs typeface="Roboto"/>
                <a:sym typeface="Roboto"/>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53" name="Shape 353"/>
        <p:cNvGrpSpPr/>
        <p:nvPr/>
      </p:nvGrpSpPr>
      <p:grpSpPr>
        <a:xfrm>
          <a:off x="0" y="0"/>
          <a:ext cx="0" cy="0"/>
          <a:chOff x="0" y="0"/>
          <a:chExt cx="0" cy="0"/>
        </a:xfrm>
      </p:grpSpPr>
      <p:sp>
        <p:nvSpPr>
          <p:cNvPr id="354" name="Google Shape;354;p6"/>
          <p:cNvSpPr/>
          <p:nvPr/>
        </p:nvSpPr>
        <p:spPr>
          <a:xfrm flipH="1">
            <a:off x="627094" y="534271"/>
            <a:ext cx="7726011" cy="9752729"/>
          </a:xfrm>
          <a:custGeom>
            <a:rect b="b" l="l" r="r" t="t"/>
            <a:pathLst>
              <a:path extrusionOk="0" h="9752729" w="7726011">
                <a:moveTo>
                  <a:pt x="7726011" y="0"/>
                </a:moveTo>
                <a:lnTo>
                  <a:pt x="0" y="0"/>
                </a:lnTo>
                <a:lnTo>
                  <a:pt x="0" y="9752729"/>
                </a:lnTo>
                <a:lnTo>
                  <a:pt x="7726011" y="9752729"/>
                </a:lnTo>
                <a:lnTo>
                  <a:pt x="7726011" y="0"/>
                </a:lnTo>
                <a:close/>
              </a:path>
            </a:pathLst>
          </a:custGeom>
          <a:blipFill rotWithShape="1">
            <a:blip r:embed="rId3">
              <a:alphaModFix/>
            </a:blip>
            <a:stretch>
              <a:fillRect b="0" l="0" r="0" t="0"/>
            </a:stretch>
          </a:blipFill>
          <a:ln>
            <a:noFill/>
          </a:ln>
        </p:spPr>
      </p:sp>
      <p:sp>
        <p:nvSpPr>
          <p:cNvPr id="355" name="Google Shape;355;p6"/>
          <p:cNvSpPr txBox="1"/>
          <p:nvPr/>
        </p:nvSpPr>
        <p:spPr>
          <a:xfrm>
            <a:off x="8902501" y="2385750"/>
            <a:ext cx="9036600" cy="4300200"/>
          </a:xfrm>
          <a:prstGeom prst="rect">
            <a:avLst/>
          </a:prstGeom>
          <a:noFill/>
          <a:ln>
            <a:noFill/>
          </a:ln>
        </p:spPr>
        <p:txBody>
          <a:bodyPr anchorCtr="0" anchor="t" bIns="0" lIns="0" spcFirstLastPara="1" rIns="0" wrap="square" tIns="0">
            <a:spAutoFit/>
          </a:bodyPr>
          <a:lstStyle/>
          <a:p>
            <a:pPr indent="-417322" lvl="0" marL="457200" rtl="0" algn="l">
              <a:lnSpc>
                <a:spcPct val="140006"/>
              </a:lnSpc>
              <a:spcBef>
                <a:spcPts val="0"/>
              </a:spcBef>
              <a:spcAft>
                <a:spcPts val="0"/>
              </a:spcAft>
              <a:buClr>
                <a:srgbClr val="05066D"/>
              </a:buClr>
              <a:buSzPts val="2972"/>
              <a:buFont typeface="Montserrat Medium"/>
              <a:buAutoNum type="arabicPeriod"/>
            </a:pPr>
            <a:r>
              <a:rPr b="1" i="1" lang="en-US" sz="2972">
                <a:solidFill>
                  <a:srgbClr val="05066D"/>
                </a:solidFill>
                <a:latin typeface="Montserrat Medium"/>
                <a:ea typeface="Montserrat Medium"/>
                <a:cs typeface="Montserrat Medium"/>
                <a:sym typeface="Montserrat Medium"/>
              </a:rPr>
              <a:t>Hemoglobin levels can be a primary factor to check while diagnosing different anemic types followed by other factors.</a:t>
            </a:r>
            <a:endParaRPr b="1" i="1" sz="2972">
              <a:solidFill>
                <a:srgbClr val="05066D"/>
              </a:solidFill>
              <a:latin typeface="Montserrat Medium"/>
              <a:ea typeface="Montserrat Medium"/>
              <a:cs typeface="Montserrat Medium"/>
              <a:sym typeface="Montserrat Medium"/>
            </a:endParaRPr>
          </a:p>
          <a:p>
            <a:pPr indent="-417322" lvl="0" marL="914400" marR="0" rtl="0" algn="l">
              <a:lnSpc>
                <a:spcPct val="140006"/>
              </a:lnSpc>
              <a:spcBef>
                <a:spcPts val="0"/>
              </a:spcBef>
              <a:spcAft>
                <a:spcPts val="0"/>
              </a:spcAft>
              <a:buClr>
                <a:srgbClr val="05066D"/>
              </a:buClr>
              <a:buSzPts val="2972"/>
              <a:buFont typeface="Montserrat Medium"/>
              <a:buAutoNum type="arabicPeriod"/>
            </a:pPr>
            <a:r>
              <a:rPr b="1" i="1" lang="en-US" sz="2972">
                <a:solidFill>
                  <a:srgbClr val="05066D"/>
                </a:solidFill>
                <a:latin typeface="Montserrat Medium"/>
                <a:ea typeface="Montserrat Medium"/>
                <a:cs typeface="Montserrat Medium"/>
                <a:sym typeface="Montserrat Medium"/>
              </a:rPr>
              <a:t>J48 trees machine learning models can be used to classify the different anemic conditions due to its high classification accuracy.</a:t>
            </a:r>
            <a:endParaRPr b="1" i="1" sz="2972">
              <a:solidFill>
                <a:srgbClr val="05066D"/>
              </a:solidFill>
              <a:latin typeface="Montserrat Medium"/>
              <a:ea typeface="Montserrat Medium"/>
              <a:cs typeface="Montserrat Medium"/>
              <a:sym typeface="Montserrat Medium"/>
            </a:endParaRPr>
          </a:p>
        </p:txBody>
      </p:sp>
      <p:sp>
        <p:nvSpPr>
          <p:cNvPr id="356" name="Google Shape;356;p6"/>
          <p:cNvSpPr txBox="1"/>
          <p:nvPr/>
        </p:nvSpPr>
        <p:spPr>
          <a:xfrm>
            <a:off x="8525423" y="534273"/>
            <a:ext cx="8555700" cy="1354500"/>
          </a:xfrm>
          <a:prstGeom prst="rect">
            <a:avLst/>
          </a:prstGeom>
          <a:noFill/>
          <a:ln>
            <a:noFill/>
          </a:ln>
        </p:spPr>
        <p:txBody>
          <a:bodyPr anchorCtr="0" anchor="t" bIns="0" lIns="0" spcFirstLastPara="1" rIns="0" wrap="square" tIns="0">
            <a:spAutoFit/>
          </a:bodyPr>
          <a:lstStyle/>
          <a:p>
            <a:pPr indent="0" lvl="0" marL="0" marR="0" rtl="0" algn="l">
              <a:lnSpc>
                <a:spcPct val="122000"/>
              </a:lnSpc>
              <a:spcBef>
                <a:spcPts val="0"/>
              </a:spcBef>
              <a:spcAft>
                <a:spcPts val="0"/>
              </a:spcAft>
              <a:buNone/>
            </a:pPr>
            <a:r>
              <a:rPr b="1" i="0" lang="en-US" sz="8800" u="none" cap="none" strike="noStrike">
                <a:solidFill>
                  <a:srgbClr val="05066D"/>
                </a:solidFill>
                <a:latin typeface="Arial"/>
                <a:ea typeface="Arial"/>
                <a:cs typeface="Arial"/>
                <a:sym typeface="Arial"/>
              </a:rPr>
              <a:t>CONCLUSION</a:t>
            </a:r>
            <a:endParaRPr/>
          </a:p>
        </p:txBody>
      </p:sp>
      <p:sp>
        <p:nvSpPr>
          <p:cNvPr id="357" name="Google Shape;357;p6"/>
          <p:cNvSpPr/>
          <p:nvPr/>
        </p:nvSpPr>
        <p:spPr>
          <a:xfrm>
            <a:off x="0" y="6368300"/>
            <a:ext cx="18288000" cy="5076549"/>
          </a:xfrm>
          <a:custGeom>
            <a:rect b="b" l="l" r="r" t="t"/>
            <a:pathLst>
              <a:path extrusionOk="0" h="6906869" w="18288000">
                <a:moveTo>
                  <a:pt x="0" y="0"/>
                </a:moveTo>
                <a:lnTo>
                  <a:pt x="18288000" y="0"/>
                </a:lnTo>
                <a:lnTo>
                  <a:pt x="18288000" y="6906869"/>
                </a:lnTo>
                <a:lnTo>
                  <a:pt x="0" y="6906869"/>
                </a:lnTo>
                <a:lnTo>
                  <a:pt x="0" y="0"/>
                </a:lnTo>
                <a:close/>
              </a:path>
            </a:pathLst>
          </a:custGeom>
          <a:blipFill rotWithShape="1">
            <a:blip r:embed="rId4">
              <a:alphaModFix/>
            </a:blip>
            <a:stretch>
              <a:fillRect b="0" l="0" r="0" t="0"/>
            </a:stretch>
          </a:blip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61" name="Shape 361"/>
        <p:cNvGrpSpPr/>
        <p:nvPr/>
      </p:nvGrpSpPr>
      <p:grpSpPr>
        <a:xfrm>
          <a:off x="0" y="0"/>
          <a:ext cx="0" cy="0"/>
          <a:chOff x="0" y="0"/>
          <a:chExt cx="0" cy="0"/>
        </a:xfrm>
      </p:grpSpPr>
      <p:sp>
        <p:nvSpPr>
          <p:cNvPr id="362" name="Google Shape;362;g31b9051478d_0_67"/>
          <p:cNvSpPr txBox="1"/>
          <p:nvPr/>
        </p:nvSpPr>
        <p:spPr>
          <a:xfrm>
            <a:off x="1493349" y="1056750"/>
            <a:ext cx="8026200" cy="70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4555">
                <a:latin typeface="Times New Roman"/>
                <a:ea typeface="Times New Roman"/>
                <a:cs typeface="Times New Roman"/>
                <a:sym typeface="Times New Roman"/>
              </a:rPr>
              <a:t>REFERENCES</a:t>
            </a:r>
            <a:endParaRPr sz="100">
              <a:latin typeface="Times New Roman"/>
              <a:ea typeface="Times New Roman"/>
              <a:cs typeface="Times New Roman"/>
              <a:sym typeface="Times New Roman"/>
            </a:endParaRPr>
          </a:p>
        </p:txBody>
      </p:sp>
      <p:sp>
        <p:nvSpPr>
          <p:cNvPr id="363" name="Google Shape;363;g31b9051478d_0_67"/>
          <p:cNvSpPr txBox="1"/>
          <p:nvPr/>
        </p:nvSpPr>
        <p:spPr>
          <a:xfrm>
            <a:off x="4159600" y="2266415"/>
            <a:ext cx="12153300" cy="546000"/>
          </a:xfrm>
          <a:prstGeom prst="rect">
            <a:avLst/>
          </a:prstGeom>
          <a:noFill/>
          <a:ln>
            <a:noFill/>
          </a:ln>
        </p:spPr>
        <p:txBody>
          <a:bodyPr anchorCtr="0" anchor="t" bIns="0" lIns="0" spcFirstLastPara="1" rIns="0" wrap="square" tIns="0">
            <a:spAutoFit/>
          </a:bodyPr>
          <a:lstStyle/>
          <a:p>
            <a:pPr indent="0" lvl="0" marL="914400" marR="0" rtl="0" algn="just">
              <a:lnSpc>
                <a:spcPct val="172004"/>
              </a:lnSpc>
              <a:spcBef>
                <a:spcPts val="0"/>
              </a:spcBef>
              <a:spcAft>
                <a:spcPts val="0"/>
              </a:spcAft>
              <a:buNone/>
            </a:pPr>
            <a:r>
              <a:t/>
            </a:r>
            <a:endParaRPr sz="3547"/>
          </a:p>
        </p:txBody>
      </p:sp>
      <p:sp>
        <p:nvSpPr>
          <p:cNvPr id="364" name="Google Shape;364;g31b9051478d_0_67"/>
          <p:cNvSpPr/>
          <p:nvPr/>
        </p:nvSpPr>
        <p:spPr>
          <a:xfrm>
            <a:off x="182778" y="7613740"/>
            <a:ext cx="2379701" cy="2458593"/>
          </a:xfrm>
          <a:custGeom>
            <a:rect b="b" l="l" r="r" t="t"/>
            <a:pathLst>
              <a:path extrusionOk="0" h="4114800" w="3718283">
                <a:moveTo>
                  <a:pt x="0" y="0"/>
                </a:moveTo>
                <a:lnTo>
                  <a:pt x="3718283" y="0"/>
                </a:lnTo>
                <a:lnTo>
                  <a:pt x="3718283" y="4114800"/>
                </a:lnTo>
                <a:lnTo>
                  <a:pt x="0" y="4114800"/>
                </a:lnTo>
                <a:lnTo>
                  <a:pt x="0" y="0"/>
                </a:lnTo>
                <a:close/>
              </a:path>
            </a:pathLst>
          </a:custGeom>
          <a:blipFill rotWithShape="1">
            <a:blip r:embed="rId3">
              <a:alphaModFix/>
            </a:blip>
            <a:stretch>
              <a:fillRect b="0" l="0" r="0" t="0"/>
            </a:stretch>
          </a:blipFill>
          <a:ln>
            <a:noFill/>
          </a:ln>
        </p:spPr>
      </p:sp>
      <p:sp>
        <p:nvSpPr>
          <p:cNvPr id="365" name="Google Shape;365;g31b9051478d_0_67"/>
          <p:cNvSpPr txBox="1"/>
          <p:nvPr/>
        </p:nvSpPr>
        <p:spPr>
          <a:xfrm>
            <a:off x="2713475" y="2931000"/>
            <a:ext cx="14191500" cy="6026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verage"/>
              <a:buAutoNum type="arabicPeriod"/>
            </a:pPr>
            <a:r>
              <a:rPr lang="en-US" sz="2000" u="sng">
                <a:latin typeface="Average"/>
                <a:ea typeface="Average"/>
                <a:cs typeface="Average"/>
                <a:sym typeface="Average"/>
                <a:hlinkClick r:id="rId4"/>
              </a:rPr>
              <a:t>https://www.kaggle.com/datasets/ehababoelnaga/anemia-types-classification</a:t>
            </a:r>
            <a:endParaRPr sz="2000">
              <a:latin typeface="Average"/>
              <a:ea typeface="Average"/>
              <a:cs typeface="Average"/>
              <a:sym typeface="Average"/>
            </a:endParaRPr>
          </a:p>
          <a:p>
            <a:pPr indent="0" lvl="0" marL="457200" rtl="0" algn="l">
              <a:spcBef>
                <a:spcPts val="0"/>
              </a:spcBef>
              <a:spcAft>
                <a:spcPts val="0"/>
              </a:spcAft>
              <a:buNone/>
            </a:pPr>
            <a:r>
              <a:t/>
            </a:r>
            <a:endParaRPr sz="2000">
              <a:latin typeface="Average"/>
              <a:ea typeface="Average"/>
              <a:cs typeface="Average"/>
              <a:sym typeface="Average"/>
            </a:endParaRPr>
          </a:p>
          <a:p>
            <a:pPr indent="-355600" lvl="0" marL="457200" rtl="0" algn="l">
              <a:spcBef>
                <a:spcPts val="0"/>
              </a:spcBef>
              <a:spcAft>
                <a:spcPts val="0"/>
              </a:spcAft>
              <a:buSzPts val="2000"/>
              <a:buFont typeface="Average"/>
              <a:buAutoNum type="arabicPeriod"/>
            </a:pPr>
            <a:r>
              <a:rPr lang="en-US" sz="2000" u="sng">
                <a:latin typeface="Average"/>
                <a:ea typeface="Average"/>
                <a:cs typeface="Average"/>
                <a:sym typeface="Average"/>
                <a:hlinkClick r:id="rId5"/>
              </a:rPr>
              <a:t>https://www.healio.com/news/hematology-oncology/20120331/defining-and-recognizing-different-types-of-anemia-common-to-the-oncology-practice?gclid=EAIaIQobChMIrcymtI-MigMVhHNHAR0glg9wEAAYASAAEgKz9vD_BwE</a:t>
            </a:r>
            <a:endParaRPr sz="2000">
              <a:latin typeface="Average"/>
              <a:ea typeface="Average"/>
              <a:cs typeface="Average"/>
              <a:sym typeface="Average"/>
            </a:endParaRPr>
          </a:p>
          <a:p>
            <a:pPr indent="0" lvl="0" marL="457200" rtl="0" algn="l">
              <a:spcBef>
                <a:spcPts val="0"/>
              </a:spcBef>
              <a:spcAft>
                <a:spcPts val="0"/>
              </a:spcAft>
              <a:buNone/>
            </a:pPr>
            <a:r>
              <a:t/>
            </a:r>
            <a:endParaRPr sz="2000">
              <a:latin typeface="Average"/>
              <a:ea typeface="Average"/>
              <a:cs typeface="Average"/>
              <a:sym typeface="Average"/>
            </a:endParaRPr>
          </a:p>
          <a:p>
            <a:pPr indent="-355600" lvl="0" marL="457200" rtl="0" algn="l">
              <a:spcBef>
                <a:spcPts val="0"/>
              </a:spcBef>
              <a:spcAft>
                <a:spcPts val="0"/>
              </a:spcAft>
              <a:buSzPts val="2000"/>
              <a:buFont typeface="Average"/>
              <a:buAutoNum type="arabicPeriod"/>
            </a:pPr>
            <a:r>
              <a:rPr lang="en-US" sz="2000" u="sng">
                <a:latin typeface="Average"/>
                <a:ea typeface="Average"/>
                <a:cs typeface="Average"/>
                <a:sym typeface="Average"/>
                <a:hlinkClick r:id="rId6"/>
              </a:rPr>
              <a:t>https://vciba.springeropen.com/articles/10.1186/s42492-024-00169-4</a:t>
            </a:r>
            <a:endParaRPr sz="2000">
              <a:latin typeface="Average"/>
              <a:ea typeface="Average"/>
              <a:cs typeface="Average"/>
              <a:sym typeface="Averag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31bb3ddc56d_1_3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198" l="0" r="0" t="-38187"/>
            </a:stretch>
          </a:blipFill>
          <a:ln>
            <a:noFill/>
          </a:ln>
        </p:spPr>
      </p:sp>
      <p:sp>
        <p:nvSpPr>
          <p:cNvPr id="371" name="Google Shape;371;g31bb3ddc56d_1_33"/>
          <p:cNvSpPr txBox="1"/>
          <p:nvPr/>
        </p:nvSpPr>
        <p:spPr>
          <a:xfrm>
            <a:off x="6207825" y="4161125"/>
            <a:ext cx="7915800" cy="41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6800">
                <a:latin typeface="Average"/>
                <a:ea typeface="Average"/>
                <a:cs typeface="Average"/>
                <a:sym typeface="Average"/>
              </a:rPr>
              <a:t>THANK YOU!!!</a:t>
            </a:r>
            <a:endParaRPr b="1" sz="6800">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8" name="Shape 108"/>
        <p:cNvGrpSpPr/>
        <p:nvPr/>
      </p:nvGrpSpPr>
      <p:grpSpPr>
        <a:xfrm>
          <a:off x="0" y="0"/>
          <a:ext cx="0" cy="0"/>
          <a:chOff x="0" y="0"/>
          <a:chExt cx="0" cy="0"/>
        </a:xfrm>
      </p:grpSpPr>
      <p:sp>
        <p:nvSpPr>
          <p:cNvPr id="109" name="Google Shape;109;g31bb3ddc56d_0_1040"/>
          <p:cNvSpPr/>
          <p:nvPr/>
        </p:nvSpPr>
        <p:spPr>
          <a:xfrm>
            <a:off x="148253" y="7747603"/>
            <a:ext cx="2379701" cy="2458593"/>
          </a:xfrm>
          <a:custGeom>
            <a:rect b="b" l="l" r="r" t="t"/>
            <a:pathLst>
              <a:path extrusionOk="0" h="4114800" w="3718283">
                <a:moveTo>
                  <a:pt x="0" y="0"/>
                </a:moveTo>
                <a:lnTo>
                  <a:pt x="3718283" y="0"/>
                </a:lnTo>
                <a:lnTo>
                  <a:pt x="3718283" y="4114800"/>
                </a:lnTo>
                <a:lnTo>
                  <a:pt x="0" y="4114800"/>
                </a:lnTo>
                <a:lnTo>
                  <a:pt x="0" y="0"/>
                </a:lnTo>
                <a:close/>
              </a:path>
            </a:pathLst>
          </a:custGeom>
          <a:blipFill rotWithShape="1">
            <a:blip r:embed="rId3">
              <a:alphaModFix/>
            </a:blip>
            <a:stretch>
              <a:fillRect b="0" l="0" r="0" t="0"/>
            </a:stretch>
          </a:blipFill>
          <a:ln>
            <a:noFill/>
          </a:ln>
        </p:spPr>
      </p:sp>
      <p:sp>
        <p:nvSpPr>
          <p:cNvPr id="110" name="Google Shape;110;g31bb3ddc56d_0_1040"/>
          <p:cNvSpPr txBox="1"/>
          <p:nvPr/>
        </p:nvSpPr>
        <p:spPr>
          <a:xfrm>
            <a:off x="100" y="4224675"/>
            <a:ext cx="18288000" cy="746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4850">
                <a:latin typeface="Times New Roman"/>
                <a:ea typeface="Times New Roman"/>
                <a:cs typeface="Times New Roman"/>
                <a:sym typeface="Times New Roman"/>
              </a:rPr>
              <a:t>INTRODUCTION AND DATASET DESCRIPTION</a:t>
            </a:r>
            <a:r>
              <a:rPr b="1" lang="en-US" sz="4850">
                <a:latin typeface="Times New Roman"/>
                <a:ea typeface="Times New Roman"/>
                <a:cs typeface="Times New Roman"/>
                <a:sym typeface="Times New Roman"/>
              </a:rPr>
              <a:t> </a:t>
            </a:r>
            <a:endParaRPr b="1" sz="485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4" name="Shape 114"/>
        <p:cNvGrpSpPr/>
        <p:nvPr/>
      </p:nvGrpSpPr>
      <p:grpSpPr>
        <a:xfrm>
          <a:off x="0" y="0"/>
          <a:ext cx="0" cy="0"/>
          <a:chOff x="0" y="0"/>
          <a:chExt cx="0" cy="0"/>
        </a:xfrm>
      </p:grpSpPr>
      <p:sp>
        <p:nvSpPr>
          <p:cNvPr id="115" name="Google Shape;115;p2"/>
          <p:cNvSpPr/>
          <p:nvPr/>
        </p:nvSpPr>
        <p:spPr>
          <a:xfrm>
            <a:off x="148253" y="7747603"/>
            <a:ext cx="2379701" cy="2458593"/>
          </a:xfrm>
          <a:custGeom>
            <a:rect b="b" l="l" r="r" t="t"/>
            <a:pathLst>
              <a:path extrusionOk="0" h="4114800" w="3718283">
                <a:moveTo>
                  <a:pt x="0" y="0"/>
                </a:moveTo>
                <a:lnTo>
                  <a:pt x="3718283" y="0"/>
                </a:lnTo>
                <a:lnTo>
                  <a:pt x="3718283" y="4114800"/>
                </a:lnTo>
                <a:lnTo>
                  <a:pt x="0" y="4114800"/>
                </a:lnTo>
                <a:lnTo>
                  <a:pt x="0" y="0"/>
                </a:lnTo>
                <a:close/>
              </a:path>
            </a:pathLst>
          </a:custGeom>
          <a:blipFill rotWithShape="1">
            <a:blip r:embed="rId3">
              <a:alphaModFix/>
            </a:blip>
            <a:stretch>
              <a:fillRect b="0" l="0" r="0" t="0"/>
            </a:stretch>
          </a:blipFill>
          <a:ln>
            <a:noFill/>
          </a:ln>
        </p:spPr>
      </p:sp>
      <p:sp>
        <p:nvSpPr>
          <p:cNvPr id="116" name="Google Shape;116;p2"/>
          <p:cNvSpPr txBox="1"/>
          <p:nvPr/>
        </p:nvSpPr>
        <p:spPr>
          <a:xfrm>
            <a:off x="1028700" y="619625"/>
            <a:ext cx="16143600" cy="738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4800" u="none" cap="none" strike="noStrike">
                <a:solidFill>
                  <a:srgbClr val="000000"/>
                </a:solidFill>
                <a:latin typeface="Times New Roman"/>
                <a:ea typeface="Times New Roman"/>
                <a:cs typeface="Times New Roman"/>
                <a:sym typeface="Times New Roman"/>
              </a:rPr>
              <a:t>INTRODUCTION </a:t>
            </a:r>
            <a:r>
              <a:rPr b="1" lang="en-US" sz="4800">
                <a:latin typeface="Times New Roman"/>
                <a:ea typeface="Times New Roman"/>
                <a:cs typeface="Times New Roman"/>
                <a:sym typeface="Times New Roman"/>
              </a:rPr>
              <a:t>- PROJECT SIGNIFICANCE</a:t>
            </a:r>
            <a:endParaRPr sz="4800">
              <a:latin typeface="Times New Roman"/>
              <a:ea typeface="Times New Roman"/>
              <a:cs typeface="Times New Roman"/>
              <a:sym typeface="Times New Roman"/>
            </a:endParaRPr>
          </a:p>
        </p:txBody>
      </p:sp>
      <p:sp>
        <p:nvSpPr>
          <p:cNvPr id="117" name="Google Shape;117;p2"/>
          <p:cNvSpPr txBox="1"/>
          <p:nvPr/>
        </p:nvSpPr>
        <p:spPr>
          <a:xfrm>
            <a:off x="2687709" y="2011809"/>
            <a:ext cx="14571600" cy="8552100"/>
          </a:xfrm>
          <a:prstGeom prst="rect">
            <a:avLst/>
          </a:prstGeom>
          <a:noFill/>
          <a:ln>
            <a:noFill/>
          </a:ln>
        </p:spPr>
        <p:txBody>
          <a:bodyPr anchorCtr="0" anchor="t" bIns="0" lIns="0" spcFirstLastPara="1" rIns="0" wrap="square" tIns="0">
            <a:spAutoFit/>
          </a:bodyPr>
          <a:lstStyle/>
          <a:p>
            <a:pPr indent="0" lvl="0" marL="0" marR="0" rtl="0" algn="just">
              <a:lnSpc>
                <a:spcPct val="140019"/>
              </a:lnSpc>
              <a:spcBef>
                <a:spcPts val="0"/>
              </a:spcBef>
              <a:spcAft>
                <a:spcPts val="0"/>
              </a:spcAft>
              <a:buNone/>
            </a:pPr>
            <a:r>
              <a:rPr i="0" lang="en-US" sz="3121" u="none" cap="none" strike="noStrike">
                <a:solidFill>
                  <a:srgbClr val="000000"/>
                </a:solidFill>
                <a:latin typeface="Times New Roman"/>
                <a:ea typeface="Times New Roman"/>
                <a:cs typeface="Times New Roman"/>
                <a:sym typeface="Times New Roman"/>
              </a:rPr>
              <a:t>Anemia is a widespread health condition affecting millions globally, characterized by a deficiency in red blood cells or hemoglobin. Accurate diagnosis and classification are crucial for effective treatment and management.</a:t>
            </a:r>
            <a:endParaRPr>
              <a:latin typeface="Times New Roman"/>
              <a:ea typeface="Times New Roman"/>
              <a:cs typeface="Times New Roman"/>
              <a:sym typeface="Times New Roman"/>
            </a:endParaRPr>
          </a:p>
          <a:p>
            <a:pPr indent="0" lvl="0" marL="0" marR="0" rtl="0" algn="just">
              <a:lnSpc>
                <a:spcPct val="140019"/>
              </a:lnSpc>
              <a:spcBef>
                <a:spcPts val="0"/>
              </a:spcBef>
              <a:spcAft>
                <a:spcPts val="0"/>
              </a:spcAft>
              <a:buNone/>
            </a:pPr>
            <a:r>
              <a:rPr i="0" lang="en-US" sz="3121" u="none" cap="none" strike="noStrike">
                <a:solidFill>
                  <a:srgbClr val="000000"/>
                </a:solidFill>
                <a:latin typeface="Times New Roman"/>
                <a:ea typeface="Times New Roman"/>
                <a:cs typeface="Times New Roman"/>
                <a:sym typeface="Times New Roman"/>
              </a:rPr>
              <a:t>This project focuses on analyzing key hematological parameters, such as:</a:t>
            </a:r>
            <a:endParaRPr>
              <a:latin typeface="Times New Roman"/>
              <a:ea typeface="Times New Roman"/>
              <a:cs typeface="Times New Roman"/>
              <a:sym typeface="Times New Roman"/>
            </a:endParaRPr>
          </a:p>
          <a:p>
            <a:pPr indent="-336971" lvl="1" marL="673942" marR="0" rtl="0" algn="just">
              <a:lnSpc>
                <a:spcPct val="140019"/>
              </a:lnSpc>
              <a:spcBef>
                <a:spcPts val="0"/>
              </a:spcBef>
              <a:spcAft>
                <a:spcPts val="0"/>
              </a:spcAft>
              <a:buClr>
                <a:srgbClr val="000000"/>
              </a:buClr>
              <a:buSzPts val="3121"/>
              <a:buFont typeface="Times New Roman"/>
              <a:buChar char="•"/>
            </a:pPr>
            <a:r>
              <a:rPr i="0" lang="en-US" sz="3121" u="none" cap="none" strike="noStrike">
                <a:solidFill>
                  <a:srgbClr val="000000"/>
                </a:solidFill>
                <a:latin typeface="Times New Roman"/>
                <a:ea typeface="Times New Roman"/>
                <a:cs typeface="Times New Roman"/>
                <a:sym typeface="Times New Roman"/>
              </a:rPr>
              <a:t>Hemoglobin (HGB)</a:t>
            </a:r>
            <a:endParaRPr>
              <a:latin typeface="Times New Roman"/>
              <a:ea typeface="Times New Roman"/>
              <a:cs typeface="Times New Roman"/>
              <a:sym typeface="Times New Roman"/>
            </a:endParaRPr>
          </a:p>
          <a:p>
            <a:pPr indent="-336971" lvl="1" marL="673942" marR="0" rtl="0" algn="just">
              <a:lnSpc>
                <a:spcPct val="140019"/>
              </a:lnSpc>
              <a:spcBef>
                <a:spcPts val="0"/>
              </a:spcBef>
              <a:spcAft>
                <a:spcPts val="0"/>
              </a:spcAft>
              <a:buClr>
                <a:srgbClr val="000000"/>
              </a:buClr>
              <a:buSzPts val="3121"/>
              <a:buFont typeface="Times New Roman"/>
              <a:buChar char="•"/>
            </a:pPr>
            <a:r>
              <a:rPr i="0" lang="en-US" sz="3121" u="none" cap="none" strike="noStrike">
                <a:solidFill>
                  <a:srgbClr val="000000"/>
                </a:solidFill>
                <a:latin typeface="Times New Roman"/>
                <a:ea typeface="Times New Roman"/>
                <a:cs typeface="Times New Roman"/>
                <a:sym typeface="Times New Roman"/>
              </a:rPr>
              <a:t>Mean Corpuscular Hemoglobin Concentration (MCHC)</a:t>
            </a:r>
            <a:endParaRPr>
              <a:latin typeface="Times New Roman"/>
              <a:ea typeface="Times New Roman"/>
              <a:cs typeface="Times New Roman"/>
              <a:sym typeface="Times New Roman"/>
            </a:endParaRPr>
          </a:p>
          <a:p>
            <a:pPr indent="-336971" lvl="1" marL="673942" marR="0" rtl="0" algn="just">
              <a:lnSpc>
                <a:spcPct val="140019"/>
              </a:lnSpc>
              <a:spcBef>
                <a:spcPts val="0"/>
              </a:spcBef>
              <a:spcAft>
                <a:spcPts val="0"/>
              </a:spcAft>
              <a:buClr>
                <a:srgbClr val="000000"/>
              </a:buClr>
              <a:buSzPts val="3121"/>
              <a:buFont typeface="Times New Roman"/>
              <a:buChar char="•"/>
            </a:pPr>
            <a:r>
              <a:rPr i="0" lang="en-US" sz="3121" u="none" cap="none" strike="noStrike">
                <a:solidFill>
                  <a:srgbClr val="000000"/>
                </a:solidFill>
                <a:latin typeface="Times New Roman"/>
                <a:ea typeface="Times New Roman"/>
                <a:cs typeface="Times New Roman"/>
                <a:sym typeface="Times New Roman"/>
              </a:rPr>
              <a:t>Mean Corpuscular Volume (MCV)</a:t>
            </a:r>
            <a:endParaRPr>
              <a:latin typeface="Times New Roman"/>
              <a:ea typeface="Times New Roman"/>
              <a:cs typeface="Times New Roman"/>
              <a:sym typeface="Times New Roman"/>
            </a:endParaRPr>
          </a:p>
          <a:p>
            <a:pPr indent="0" lvl="0" marL="0" marR="0" rtl="0" algn="just">
              <a:lnSpc>
                <a:spcPct val="140019"/>
              </a:lnSpc>
              <a:spcBef>
                <a:spcPts val="0"/>
              </a:spcBef>
              <a:spcAft>
                <a:spcPts val="0"/>
              </a:spcAft>
              <a:buNone/>
            </a:pPr>
            <a:r>
              <a:rPr i="0" lang="en-US" sz="3121" u="none" cap="none" strike="noStrike">
                <a:solidFill>
                  <a:srgbClr val="000000"/>
                </a:solidFill>
                <a:latin typeface="Times New Roman"/>
                <a:ea typeface="Times New Roman"/>
                <a:cs typeface="Times New Roman"/>
                <a:sym typeface="Times New Roman"/>
              </a:rPr>
              <a:t>Using data-driven techniques like Random Forest, we identify critical features that differentiate various types of anemia, enabling a deeper understanding of the underlying patterns and relationships. The insights gained can aid in improving diagnostic accuracy and tailoring patient care. Also, different classi</a:t>
            </a:r>
            <a:r>
              <a:rPr lang="en-US" sz="3121">
                <a:latin typeface="Times New Roman"/>
                <a:ea typeface="Times New Roman"/>
                <a:cs typeface="Times New Roman"/>
                <a:sym typeface="Times New Roman"/>
              </a:rPr>
              <a:t>fication models can be build to accurately classify the correct diagnosis.</a:t>
            </a:r>
            <a:endParaRPr>
              <a:latin typeface="Times New Roman"/>
              <a:ea typeface="Times New Roman"/>
              <a:cs typeface="Times New Roman"/>
              <a:sym typeface="Times New Roman"/>
            </a:endParaRPr>
          </a:p>
          <a:p>
            <a:pPr indent="0" lvl="0" marL="0" marR="0" rtl="0" algn="just">
              <a:lnSpc>
                <a:spcPct val="140019"/>
              </a:lnSpc>
              <a:spcBef>
                <a:spcPts val="0"/>
              </a:spcBef>
              <a:spcAft>
                <a:spcPts val="0"/>
              </a:spcAft>
              <a:buNone/>
            </a:pPr>
            <a:r>
              <a:t/>
            </a:r>
            <a:endParaRPr i="0" sz="3121" u="none" cap="none" strike="noStrike">
              <a:solidFill>
                <a:srgbClr val="000000"/>
              </a:solidFill>
              <a:latin typeface="Times New Roman"/>
              <a:ea typeface="Times New Roman"/>
              <a:cs typeface="Times New Roman"/>
              <a:sym typeface="Times New Roman"/>
            </a:endParaRPr>
          </a:p>
        </p:txBody>
      </p:sp>
      <p:pic>
        <p:nvPicPr>
          <p:cNvPr id="118" name="Google Shape;118;p2"/>
          <p:cNvPicPr preferRelativeResize="0"/>
          <p:nvPr/>
        </p:nvPicPr>
        <p:blipFill>
          <a:blip r:embed="rId4">
            <a:alphaModFix/>
          </a:blip>
          <a:stretch>
            <a:fillRect/>
          </a:stretch>
        </p:blipFill>
        <p:spPr>
          <a:xfrm>
            <a:off x="14965300" y="3817550"/>
            <a:ext cx="2382910" cy="23829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2" name="Shape 122"/>
        <p:cNvGrpSpPr/>
        <p:nvPr/>
      </p:nvGrpSpPr>
      <p:grpSpPr>
        <a:xfrm>
          <a:off x="0" y="0"/>
          <a:ext cx="0" cy="0"/>
          <a:chOff x="0" y="0"/>
          <a:chExt cx="0" cy="0"/>
        </a:xfrm>
      </p:grpSpPr>
      <p:sp>
        <p:nvSpPr>
          <p:cNvPr id="123" name="Google Shape;123;p3"/>
          <p:cNvSpPr txBox="1"/>
          <p:nvPr/>
        </p:nvSpPr>
        <p:spPr>
          <a:xfrm>
            <a:off x="5086350" y="1129725"/>
            <a:ext cx="9885000" cy="993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455" u="none" cap="none" strike="noStrike">
                <a:solidFill>
                  <a:srgbClr val="000000"/>
                </a:solidFill>
                <a:latin typeface="Times New Roman"/>
                <a:ea typeface="Times New Roman"/>
                <a:cs typeface="Times New Roman"/>
                <a:sym typeface="Times New Roman"/>
              </a:rPr>
              <a:t>ABOUT THE DATASET</a:t>
            </a:r>
            <a:endParaRPr>
              <a:latin typeface="Times New Roman"/>
              <a:ea typeface="Times New Roman"/>
              <a:cs typeface="Times New Roman"/>
              <a:sym typeface="Times New Roman"/>
            </a:endParaRPr>
          </a:p>
        </p:txBody>
      </p:sp>
      <p:sp>
        <p:nvSpPr>
          <p:cNvPr id="124" name="Google Shape;124;p3"/>
          <p:cNvSpPr txBox="1"/>
          <p:nvPr/>
        </p:nvSpPr>
        <p:spPr>
          <a:xfrm>
            <a:off x="2187127" y="2842025"/>
            <a:ext cx="14865000" cy="5781600"/>
          </a:xfrm>
          <a:prstGeom prst="rect">
            <a:avLst/>
          </a:prstGeom>
          <a:noFill/>
          <a:ln>
            <a:noFill/>
          </a:ln>
        </p:spPr>
        <p:txBody>
          <a:bodyPr anchorCtr="0" anchor="t" bIns="0" lIns="0" spcFirstLastPara="1" rIns="0" wrap="square" tIns="0">
            <a:spAutoFit/>
          </a:bodyPr>
          <a:lstStyle/>
          <a:p>
            <a:pPr indent="0" lvl="0" marL="0" marR="0" rtl="0" algn="just">
              <a:lnSpc>
                <a:spcPct val="172034"/>
              </a:lnSpc>
              <a:spcBef>
                <a:spcPts val="0"/>
              </a:spcBef>
              <a:spcAft>
                <a:spcPts val="0"/>
              </a:spcAft>
              <a:buNone/>
            </a:pPr>
            <a:r>
              <a:rPr b="1" i="0" lang="en-US" sz="3912" u="none" cap="none" strike="noStrike">
                <a:solidFill>
                  <a:srgbClr val="000000"/>
                </a:solidFill>
                <a:latin typeface="Times New Roman"/>
                <a:ea typeface="Times New Roman"/>
                <a:cs typeface="Times New Roman"/>
                <a:sym typeface="Times New Roman"/>
              </a:rPr>
              <a:t>Dataset Type:</a:t>
            </a:r>
            <a:r>
              <a:rPr i="0" lang="en-US" sz="3912" u="none" cap="none" strike="noStrike">
                <a:solidFill>
                  <a:srgbClr val="000000"/>
                </a:solidFill>
                <a:latin typeface="Times New Roman"/>
                <a:ea typeface="Times New Roman"/>
                <a:cs typeface="Times New Roman"/>
                <a:sym typeface="Times New Roman"/>
              </a:rPr>
              <a:t> Complete Blood Count (CBC) data labeled with anemia </a:t>
            </a:r>
            <a:r>
              <a:rPr lang="en-US" sz="3912">
                <a:latin typeface="Times New Roman"/>
                <a:ea typeface="Times New Roman"/>
                <a:cs typeface="Times New Roman"/>
                <a:sym typeface="Times New Roman"/>
              </a:rPr>
              <a:t>diagnosis</a:t>
            </a:r>
            <a:r>
              <a:rPr i="0" lang="en-US" sz="3912" u="none" cap="none" strike="noStrike">
                <a:solidFill>
                  <a:srgbClr val="000000"/>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0" marR="0" rtl="0" algn="just">
              <a:lnSpc>
                <a:spcPct val="172034"/>
              </a:lnSpc>
              <a:spcBef>
                <a:spcPts val="0"/>
              </a:spcBef>
              <a:spcAft>
                <a:spcPts val="0"/>
              </a:spcAft>
              <a:buNone/>
            </a:pPr>
            <a:r>
              <a:rPr b="1" i="0" lang="en-US" sz="3912" u="none" cap="none" strike="noStrike">
                <a:solidFill>
                  <a:srgbClr val="000000"/>
                </a:solidFill>
                <a:latin typeface="Times New Roman"/>
                <a:ea typeface="Times New Roman"/>
                <a:cs typeface="Times New Roman"/>
                <a:sym typeface="Times New Roman"/>
              </a:rPr>
              <a:t>Source:</a:t>
            </a:r>
            <a:r>
              <a:rPr i="0" lang="en-US" sz="3912" u="none" cap="none" strike="noStrike">
                <a:solidFill>
                  <a:srgbClr val="000000"/>
                </a:solidFill>
                <a:latin typeface="Times New Roman"/>
                <a:ea typeface="Times New Roman"/>
                <a:cs typeface="Times New Roman"/>
                <a:sym typeface="Times New Roman"/>
              </a:rPr>
              <a:t> Collected from multiple CBC records, manually diagnosed by healthcare professionals.</a:t>
            </a:r>
            <a:endParaRPr>
              <a:latin typeface="Times New Roman"/>
              <a:ea typeface="Times New Roman"/>
              <a:cs typeface="Times New Roman"/>
              <a:sym typeface="Times New Roman"/>
            </a:endParaRPr>
          </a:p>
          <a:p>
            <a:pPr indent="0" lvl="0" marL="0" marR="0" rtl="0" algn="just">
              <a:lnSpc>
                <a:spcPct val="172034"/>
              </a:lnSpc>
              <a:spcBef>
                <a:spcPts val="0"/>
              </a:spcBef>
              <a:spcAft>
                <a:spcPts val="0"/>
              </a:spcAft>
              <a:buNone/>
            </a:pPr>
            <a:r>
              <a:rPr b="1" i="0" lang="en-US" sz="3912" u="none" cap="none" strike="noStrike">
                <a:solidFill>
                  <a:srgbClr val="000000"/>
                </a:solidFill>
                <a:latin typeface="Times New Roman"/>
                <a:ea typeface="Times New Roman"/>
                <a:cs typeface="Times New Roman"/>
                <a:sym typeface="Times New Roman"/>
              </a:rPr>
              <a:t>Objective:</a:t>
            </a:r>
            <a:r>
              <a:rPr i="0" lang="en-US" sz="3912" u="none" cap="none" strike="noStrike">
                <a:solidFill>
                  <a:srgbClr val="000000"/>
                </a:solidFill>
                <a:latin typeface="Times New Roman"/>
                <a:ea typeface="Times New Roman"/>
                <a:cs typeface="Times New Roman"/>
                <a:sym typeface="Times New Roman"/>
              </a:rPr>
              <a:t> To analyze key hematological parameters and classify anemia types.</a:t>
            </a:r>
            <a:endParaRPr>
              <a:latin typeface="Times New Roman"/>
              <a:ea typeface="Times New Roman"/>
              <a:cs typeface="Times New Roman"/>
              <a:sym typeface="Times New Roman"/>
            </a:endParaRPr>
          </a:p>
        </p:txBody>
      </p:sp>
      <p:sp>
        <p:nvSpPr>
          <p:cNvPr id="125" name="Google Shape;125;p3"/>
          <p:cNvSpPr/>
          <p:nvPr/>
        </p:nvSpPr>
        <p:spPr>
          <a:xfrm>
            <a:off x="1625451" y="2996973"/>
            <a:ext cx="233691" cy="291339"/>
          </a:xfrm>
          <a:custGeom>
            <a:rect b="b" l="l" r="r" t="t"/>
            <a:pathLst>
              <a:path extrusionOk="0" h="291339" w="233691">
                <a:moveTo>
                  <a:pt x="0" y="0"/>
                </a:moveTo>
                <a:lnTo>
                  <a:pt x="233690" y="0"/>
                </a:lnTo>
                <a:lnTo>
                  <a:pt x="233690" y="291338"/>
                </a:lnTo>
                <a:lnTo>
                  <a:pt x="0" y="291338"/>
                </a:lnTo>
                <a:lnTo>
                  <a:pt x="0" y="0"/>
                </a:lnTo>
                <a:close/>
              </a:path>
            </a:pathLst>
          </a:custGeom>
          <a:blipFill rotWithShape="1">
            <a:blip r:embed="rId3">
              <a:alphaModFix/>
            </a:blip>
            <a:stretch>
              <a:fillRect b="0" l="0" r="0" t="0"/>
            </a:stretch>
          </a:blipFill>
          <a:ln>
            <a:noFill/>
          </a:ln>
        </p:spPr>
      </p:sp>
      <p:sp>
        <p:nvSpPr>
          <p:cNvPr id="126" name="Google Shape;126;p3"/>
          <p:cNvSpPr/>
          <p:nvPr/>
        </p:nvSpPr>
        <p:spPr>
          <a:xfrm>
            <a:off x="1625451" y="5141886"/>
            <a:ext cx="233691" cy="291339"/>
          </a:xfrm>
          <a:custGeom>
            <a:rect b="b" l="l" r="r" t="t"/>
            <a:pathLst>
              <a:path extrusionOk="0" h="291339" w="233691">
                <a:moveTo>
                  <a:pt x="0" y="0"/>
                </a:moveTo>
                <a:lnTo>
                  <a:pt x="233690" y="0"/>
                </a:lnTo>
                <a:lnTo>
                  <a:pt x="233690" y="291339"/>
                </a:lnTo>
                <a:lnTo>
                  <a:pt x="0" y="291339"/>
                </a:lnTo>
                <a:lnTo>
                  <a:pt x="0" y="0"/>
                </a:lnTo>
                <a:close/>
              </a:path>
            </a:pathLst>
          </a:custGeom>
          <a:blipFill rotWithShape="1">
            <a:blip r:embed="rId3">
              <a:alphaModFix/>
            </a:blip>
            <a:stretch>
              <a:fillRect b="0" l="0" r="0" t="0"/>
            </a:stretch>
          </a:blipFill>
          <a:ln>
            <a:noFill/>
          </a:ln>
        </p:spPr>
      </p:sp>
      <p:sp>
        <p:nvSpPr>
          <p:cNvPr id="127" name="Google Shape;127;p3"/>
          <p:cNvSpPr/>
          <p:nvPr/>
        </p:nvSpPr>
        <p:spPr>
          <a:xfrm>
            <a:off x="1625451" y="7142184"/>
            <a:ext cx="233691" cy="291339"/>
          </a:xfrm>
          <a:custGeom>
            <a:rect b="b" l="l" r="r" t="t"/>
            <a:pathLst>
              <a:path extrusionOk="0" h="291339" w="233691">
                <a:moveTo>
                  <a:pt x="0" y="0"/>
                </a:moveTo>
                <a:lnTo>
                  <a:pt x="233690" y="0"/>
                </a:lnTo>
                <a:lnTo>
                  <a:pt x="233690" y="291339"/>
                </a:lnTo>
                <a:lnTo>
                  <a:pt x="0" y="291339"/>
                </a:lnTo>
                <a:lnTo>
                  <a:pt x="0" y="0"/>
                </a:lnTo>
                <a:close/>
              </a:path>
            </a:pathLst>
          </a:custGeom>
          <a:blipFill rotWithShape="1">
            <a:blip r:embed="rId3">
              <a:alphaModFix/>
            </a:blip>
            <a:stretch>
              <a:fillRect b="0" l="0" r="0" t="0"/>
            </a:stretch>
          </a:blipFill>
          <a:ln>
            <a:noFill/>
          </a:ln>
        </p:spPr>
      </p:sp>
      <p:sp>
        <p:nvSpPr>
          <p:cNvPr id="128" name="Google Shape;128;p3"/>
          <p:cNvSpPr/>
          <p:nvPr/>
        </p:nvSpPr>
        <p:spPr>
          <a:xfrm>
            <a:off x="15732428" y="7693378"/>
            <a:ext cx="2379701" cy="2458593"/>
          </a:xfrm>
          <a:custGeom>
            <a:rect b="b" l="l" r="r" t="t"/>
            <a:pathLst>
              <a:path extrusionOk="0" h="4114800" w="3718283">
                <a:moveTo>
                  <a:pt x="0" y="0"/>
                </a:moveTo>
                <a:lnTo>
                  <a:pt x="3718283" y="0"/>
                </a:lnTo>
                <a:lnTo>
                  <a:pt x="3718283" y="4114800"/>
                </a:lnTo>
                <a:lnTo>
                  <a:pt x="0" y="4114800"/>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2" name="Shape 132"/>
        <p:cNvGrpSpPr/>
        <p:nvPr/>
      </p:nvGrpSpPr>
      <p:grpSpPr>
        <a:xfrm>
          <a:off x="0" y="0"/>
          <a:ext cx="0" cy="0"/>
          <a:chOff x="0" y="0"/>
          <a:chExt cx="0" cy="0"/>
        </a:xfrm>
      </p:grpSpPr>
      <p:sp>
        <p:nvSpPr>
          <p:cNvPr id="133" name="Google Shape;133;g31b9051478d_0_292"/>
          <p:cNvSpPr txBox="1"/>
          <p:nvPr/>
        </p:nvSpPr>
        <p:spPr>
          <a:xfrm>
            <a:off x="125" y="299750"/>
            <a:ext cx="18288000" cy="993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6455" u="none" cap="none" strike="noStrike">
                <a:solidFill>
                  <a:srgbClr val="000000"/>
                </a:solidFill>
                <a:latin typeface="Times New Roman"/>
                <a:ea typeface="Times New Roman"/>
                <a:cs typeface="Times New Roman"/>
                <a:sym typeface="Times New Roman"/>
              </a:rPr>
              <a:t>FEATURES </a:t>
            </a:r>
            <a:endParaRPr>
              <a:latin typeface="Times New Roman"/>
              <a:ea typeface="Times New Roman"/>
              <a:cs typeface="Times New Roman"/>
              <a:sym typeface="Times New Roman"/>
            </a:endParaRPr>
          </a:p>
        </p:txBody>
      </p:sp>
      <p:sp>
        <p:nvSpPr>
          <p:cNvPr id="134" name="Google Shape;134;g31b9051478d_0_292"/>
          <p:cNvSpPr txBox="1"/>
          <p:nvPr/>
        </p:nvSpPr>
        <p:spPr>
          <a:xfrm>
            <a:off x="6756900" y="1625100"/>
            <a:ext cx="11531100" cy="7983000"/>
          </a:xfrm>
          <a:prstGeom prst="rect">
            <a:avLst/>
          </a:prstGeom>
          <a:noFill/>
          <a:ln>
            <a:noFill/>
          </a:ln>
        </p:spPr>
        <p:txBody>
          <a:bodyPr anchorCtr="0" anchor="t" bIns="0" lIns="0" spcFirstLastPara="1" rIns="0" wrap="square" tIns="0">
            <a:spAutoFit/>
          </a:bodyPr>
          <a:lstStyle/>
          <a:p>
            <a:pPr indent="-357554" lvl="1" marL="765909" marR="0" rtl="0" algn="just">
              <a:lnSpc>
                <a:spcPct val="172004"/>
              </a:lnSpc>
              <a:spcBef>
                <a:spcPts val="0"/>
              </a:spcBef>
              <a:spcAft>
                <a:spcPts val="0"/>
              </a:spcAft>
              <a:buClr>
                <a:srgbClr val="000000"/>
              </a:buClr>
              <a:buSzPts val="3147"/>
              <a:buFont typeface="Arial"/>
              <a:buChar char="•"/>
            </a:pPr>
            <a:r>
              <a:rPr b="1" i="0" lang="en-US" sz="3147" u="none" cap="none" strike="noStrike">
                <a:solidFill>
                  <a:srgbClr val="000000"/>
                </a:solidFill>
                <a:latin typeface="Times New Roman"/>
                <a:ea typeface="Times New Roman"/>
                <a:cs typeface="Times New Roman"/>
                <a:sym typeface="Times New Roman"/>
              </a:rPr>
              <a:t>HGB:</a:t>
            </a:r>
            <a:r>
              <a:rPr i="0" lang="en-US" sz="3147" u="none" cap="none" strike="noStrike">
                <a:solidFill>
                  <a:srgbClr val="000000"/>
                </a:solidFill>
                <a:latin typeface="Times New Roman"/>
                <a:ea typeface="Times New Roman"/>
                <a:cs typeface="Times New Roman"/>
                <a:sym typeface="Times New Roman"/>
              </a:rPr>
              <a:t> Hemoglobin, crucial for oxygen transport.</a:t>
            </a:r>
            <a:endParaRPr sz="1000">
              <a:latin typeface="Times New Roman"/>
              <a:ea typeface="Times New Roman"/>
              <a:cs typeface="Times New Roman"/>
              <a:sym typeface="Times New Roman"/>
            </a:endParaRPr>
          </a:p>
          <a:p>
            <a:pPr indent="-357554" lvl="1" marL="765909" marR="0" rtl="0" algn="just">
              <a:lnSpc>
                <a:spcPct val="172004"/>
              </a:lnSpc>
              <a:spcBef>
                <a:spcPts val="0"/>
              </a:spcBef>
              <a:spcAft>
                <a:spcPts val="0"/>
              </a:spcAft>
              <a:buClr>
                <a:srgbClr val="000000"/>
              </a:buClr>
              <a:buSzPts val="3147"/>
              <a:buFont typeface="Arial"/>
              <a:buChar char="•"/>
            </a:pPr>
            <a:r>
              <a:rPr b="1" i="0" lang="en-US" sz="3147" u="none" cap="none" strike="noStrike">
                <a:solidFill>
                  <a:srgbClr val="000000"/>
                </a:solidFill>
                <a:latin typeface="Times New Roman"/>
                <a:ea typeface="Times New Roman"/>
                <a:cs typeface="Times New Roman"/>
                <a:sym typeface="Times New Roman"/>
              </a:rPr>
              <a:t>PLT:</a:t>
            </a:r>
            <a:r>
              <a:rPr i="0" lang="en-US" sz="3147" u="none" cap="none" strike="noStrike">
                <a:solidFill>
                  <a:srgbClr val="000000"/>
                </a:solidFill>
                <a:latin typeface="Times New Roman"/>
                <a:ea typeface="Times New Roman"/>
                <a:cs typeface="Times New Roman"/>
                <a:sym typeface="Times New Roman"/>
              </a:rPr>
              <a:t> Platelet count, involved in blood clotting.</a:t>
            </a:r>
            <a:endParaRPr sz="1000">
              <a:latin typeface="Times New Roman"/>
              <a:ea typeface="Times New Roman"/>
              <a:cs typeface="Times New Roman"/>
              <a:sym typeface="Times New Roman"/>
            </a:endParaRPr>
          </a:p>
          <a:p>
            <a:pPr indent="-357554" lvl="1" marL="765909" marR="0" rtl="0" algn="just">
              <a:lnSpc>
                <a:spcPct val="172004"/>
              </a:lnSpc>
              <a:spcBef>
                <a:spcPts val="0"/>
              </a:spcBef>
              <a:spcAft>
                <a:spcPts val="0"/>
              </a:spcAft>
              <a:buClr>
                <a:srgbClr val="000000"/>
              </a:buClr>
              <a:buSzPts val="3147"/>
              <a:buFont typeface="Arial"/>
              <a:buChar char="•"/>
            </a:pPr>
            <a:r>
              <a:rPr b="1" i="0" lang="en-US" sz="3147" u="none" cap="none" strike="noStrike">
                <a:solidFill>
                  <a:srgbClr val="000000"/>
                </a:solidFill>
                <a:latin typeface="Times New Roman"/>
                <a:ea typeface="Times New Roman"/>
                <a:cs typeface="Times New Roman"/>
                <a:sym typeface="Times New Roman"/>
              </a:rPr>
              <a:t>WBC:</a:t>
            </a:r>
            <a:r>
              <a:rPr i="0" lang="en-US" sz="3147" u="none" cap="none" strike="noStrike">
                <a:solidFill>
                  <a:srgbClr val="000000"/>
                </a:solidFill>
                <a:latin typeface="Times New Roman"/>
                <a:ea typeface="Times New Roman"/>
                <a:cs typeface="Times New Roman"/>
                <a:sym typeface="Times New Roman"/>
              </a:rPr>
              <a:t> White blood cell count, vital for immune response.</a:t>
            </a:r>
            <a:endParaRPr sz="1000">
              <a:latin typeface="Times New Roman"/>
              <a:ea typeface="Times New Roman"/>
              <a:cs typeface="Times New Roman"/>
              <a:sym typeface="Times New Roman"/>
            </a:endParaRPr>
          </a:p>
          <a:p>
            <a:pPr indent="-357554" lvl="1" marL="765909" marR="0" rtl="0" algn="just">
              <a:lnSpc>
                <a:spcPct val="172004"/>
              </a:lnSpc>
              <a:spcBef>
                <a:spcPts val="0"/>
              </a:spcBef>
              <a:spcAft>
                <a:spcPts val="0"/>
              </a:spcAft>
              <a:buClr>
                <a:srgbClr val="000000"/>
              </a:buClr>
              <a:buSzPts val="3147"/>
              <a:buFont typeface="Arial"/>
              <a:buChar char="•"/>
            </a:pPr>
            <a:r>
              <a:rPr b="1" i="0" lang="en-US" sz="3147" u="none" cap="none" strike="noStrike">
                <a:solidFill>
                  <a:srgbClr val="000000"/>
                </a:solidFill>
                <a:latin typeface="Times New Roman"/>
                <a:ea typeface="Times New Roman"/>
                <a:cs typeface="Times New Roman"/>
                <a:sym typeface="Times New Roman"/>
              </a:rPr>
              <a:t>RBC:</a:t>
            </a:r>
            <a:r>
              <a:rPr i="0" lang="en-US" sz="3147" u="none" cap="none" strike="noStrike">
                <a:solidFill>
                  <a:srgbClr val="000000"/>
                </a:solidFill>
                <a:latin typeface="Times New Roman"/>
                <a:ea typeface="Times New Roman"/>
                <a:cs typeface="Times New Roman"/>
                <a:sym typeface="Times New Roman"/>
              </a:rPr>
              <a:t> Red blood cell count, responsible for oxygen transport.</a:t>
            </a:r>
            <a:endParaRPr sz="1000">
              <a:latin typeface="Times New Roman"/>
              <a:ea typeface="Times New Roman"/>
              <a:cs typeface="Times New Roman"/>
              <a:sym typeface="Times New Roman"/>
            </a:endParaRPr>
          </a:p>
          <a:p>
            <a:pPr indent="-357554" lvl="1" marL="765909" marR="0" rtl="0" algn="just">
              <a:lnSpc>
                <a:spcPct val="172004"/>
              </a:lnSpc>
              <a:spcBef>
                <a:spcPts val="0"/>
              </a:spcBef>
              <a:spcAft>
                <a:spcPts val="0"/>
              </a:spcAft>
              <a:buClr>
                <a:srgbClr val="000000"/>
              </a:buClr>
              <a:buSzPts val="3147"/>
              <a:buFont typeface="Arial"/>
              <a:buChar char="•"/>
            </a:pPr>
            <a:r>
              <a:rPr b="1" i="0" lang="en-US" sz="3147" u="none" cap="none" strike="noStrike">
                <a:solidFill>
                  <a:srgbClr val="000000"/>
                </a:solidFill>
                <a:latin typeface="Times New Roman"/>
                <a:ea typeface="Times New Roman"/>
                <a:cs typeface="Times New Roman"/>
                <a:sym typeface="Times New Roman"/>
              </a:rPr>
              <a:t>MCV:</a:t>
            </a:r>
            <a:r>
              <a:rPr i="0" lang="en-US" sz="3147" u="none" cap="none" strike="noStrike">
                <a:solidFill>
                  <a:srgbClr val="000000"/>
                </a:solidFill>
                <a:latin typeface="Times New Roman"/>
                <a:ea typeface="Times New Roman"/>
                <a:cs typeface="Times New Roman"/>
                <a:sym typeface="Times New Roman"/>
              </a:rPr>
              <a:t> Average volume of red blood cells.</a:t>
            </a:r>
            <a:endParaRPr sz="1000">
              <a:latin typeface="Times New Roman"/>
              <a:ea typeface="Times New Roman"/>
              <a:cs typeface="Times New Roman"/>
              <a:sym typeface="Times New Roman"/>
            </a:endParaRPr>
          </a:p>
          <a:p>
            <a:pPr indent="-357554" lvl="1" marL="765909" marR="0" rtl="0" algn="just">
              <a:lnSpc>
                <a:spcPct val="172004"/>
              </a:lnSpc>
              <a:spcBef>
                <a:spcPts val="0"/>
              </a:spcBef>
              <a:spcAft>
                <a:spcPts val="0"/>
              </a:spcAft>
              <a:buClr>
                <a:srgbClr val="000000"/>
              </a:buClr>
              <a:buSzPts val="3147"/>
              <a:buFont typeface="Arial"/>
              <a:buChar char="•"/>
            </a:pPr>
            <a:r>
              <a:rPr b="1" i="0" lang="en-US" sz="3147" u="none" cap="none" strike="noStrike">
                <a:solidFill>
                  <a:srgbClr val="000000"/>
                </a:solidFill>
                <a:latin typeface="Times New Roman"/>
                <a:ea typeface="Times New Roman"/>
                <a:cs typeface="Times New Roman"/>
                <a:sym typeface="Times New Roman"/>
              </a:rPr>
              <a:t>MCH:</a:t>
            </a:r>
            <a:r>
              <a:rPr i="0" lang="en-US" sz="3147" u="none" cap="none" strike="noStrike">
                <a:solidFill>
                  <a:srgbClr val="000000"/>
                </a:solidFill>
                <a:latin typeface="Times New Roman"/>
                <a:ea typeface="Times New Roman"/>
                <a:cs typeface="Times New Roman"/>
                <a:sym typeface="Times New Roman"/>
              </a:rPr>
              <a:t> Average hemoglobin per red blood cell.</a:t>
            </a:r>
            <a:endParaRPr sz="1000">
              <a:latin typeface="Times New Roman"/>
              <a:ea typeface="Times New Roman"/>
              <a:cs typeface="Times New Roman"/>
              <a:sym typeface="Times New Roman"/>
            </a:endParaRPr>
          </a:p>
          <a:p>
            <a:pPr indent="-357554" lvl="1" marL="765909" marR="0" rtl="0" algn="just">
              <a:lnSpc>
                <a:spcPct val="172004"/>
              </a:lnSpc>
              <a:spcBef>
                <a:spcPts val="0"/>
              </a:spcBef>
              <a:spcAft>
                <a:spcPts val="0"/>
              </a:spcAft>
              <a:buClr>
                <a:srgbClr val="000000"/>
              </a:buClr>
              <a:buSzPts val="3147"/>
              <a:buFont typeface="Arial"/>
              <a:buChar char="•"/>
            </a:pPr>
            <a:r>
              <a:rPr b="1" i="0" lang="en-US" sz="3147" u="none" cap="none" strike="noStrike">
                <a:solidFill>
                  <a:srgbClr val="000000"/>
                </a:solidFill>
                <a:latin typeface="Times New Roman"/>
                <a:ea typeface="Times New Roman"/>
                <a:cs typeface="Times New Roman"/>
                <a:sym typeface="Times New Roman"/>
              </a:rPr>
              <a:t>MCHC:</a:t>
            </a:r>
            <a:r>
              <a:rPr i="0" lang="en-US" sz="3147" u="none" cap="none" strike="noStrike">
                <a:solidFill>
                  <a:srgbClr val="000000"/>
                </a:solidFill>
                <a:latin typeface="Times New Roman"/>
                <a:ea typeface="Times New Roman"/>
                <a:cs typeface="Times New Roman"/>
                <a:sym typeface="Times New Roman"/>
              </a:rPr>
              <a:t> Concentration of hemoglobin in red blood cells.</a:t>
            </a:r>
            <a:endParaRPr sz="1000">
              <a:latin typeface="Times New Roman"/>
              <a:ea typeface="Times New Roman"/>
              <a:cs typeface="Times New Roman"/>
              <a:sym typeface="Times New Roman"/>
            </a:endParaRPr>
          </a:p>
          <a:p>
            <a:pPr indent="-357554" lvl="1" marL="765909" marR="0" rtl="0" algn="just">
              <a:lnSpc>
                <a:spcPct val="172004"/>
              </a:lnSpc>
              <a:spcBef>
                <a:spcPts val="0"/>
              </a:spcBef>
              <a:spcAft>
                <a:spcPts val="0"/>
              </a:spcAft>
              <a:buClr>
                <a:srgbClr val="000000"/>
              </a:buClr>
              <a:buSzPts val="3147"/>
              <a:buFont typeface="Arial"/>
              <a:buChar char="•"/>
            </a:pPr>
            <a:r>
              <a:rPr b="1" i="0" lang="en-US" sz="3147" u="none" cap="none" strike="noStrike">
                <a:solidFill>
                  <a:srgbClr val="000000"/>
                </a:solidFill>
                <a:latin typeface="Times New Roman"/>
                <a:ea typeface="Times New Roman"/>
                <a:cs typeface="Times New Roman"/>
                <a:sym typeface="Times New Roman"/>
              </a:rPr>
              <a:t>PDW:</a:t>
            </a:r>
            <a:r>
              <a:rPr i="0" lang="en-US" sz="3147" u="none" cap="none" strike="noStrike">
                <a:solidFill>
                  <a:srgbClr val="000000"/>
                </a:solidFill>
                <a:latin typeface="Times New Roman"/>
                <a:ea typeface="Times New Roman"/>
                <a:cs typeface="Times New Roman"/>
                <a:sym typeface="Times New Roman"/>
              </a:rPr>
              <a:t> Platelet size variability.</a:t>
            </a:r>
            <a:endParaRPr sz="1000">
              <a:latin typeface="Times New Roman"/>
              <a:ea typeface="Times New Roman"/>
              <a:cs typeface="Times New Roman"/>
              <a:sym typeface="Times New Roman"/>
            </a:endParaRPr>
          </a:p>
          <a:p>
            <a:pPr indent="-357554" lvl="1" marL="765909" marR="0" rtl="0" algn="just">
              <a:lnSpc>
                <a:spcPct val="172004"/>
              </a:lnSpc>
              <a:spcBef>
                <a:spcPts val="0"/>
              </a:spcBef>
              <a:spcAft>
                <a:spcPts val="0"/>
              </a:spcAft>
              <a:buClr>
                <a:srgbClr val="000000"/>
              </a:buClr>
              <a:buSzPts val="3147"/>
              <a:buFont typeface="Arial"/>
              <a:buChar char="•"/>
            </a:pPr>
            <a:r>
              <a:rPr b="1" i="0" lang="en-US" sz="3147" u="none" cap="none" strike="noStrike">
                <a:solidFill>
                  <a:srgbClr val="000000"/>
                </a:solidFill>
                <a:latin typeface="Times New Roman"/>
                <a:ea typeface="Times New Roman"/>
                <a:cs typeface="Times New Roman"/>
                <a:sym typeface="Times New Roman"/>
              </a:rPr>
              <a:t>PCT:</a:t>
            </a:r>
            <a:r>
              <a:rPr i="0" lang="en-US" sz="3147" u="none" cap="none" strike="noStrike">
                <a:solidFill>
                  <a:srgbClr val="000000"/>
                </a:solidFill>
                <a:latin typeface="Times New Roman"/>
                <a:ea typeface="Times New Roman"/>
                <a:cs typeface="Times New Roman"/>
                <a:sym typeface="Times New Roman"/>
              </a:rPr>
              <a:t> A marker for bacterial infections and sepsis risk.</a:t>
            </a:r>
            <a:endParaRPr sz="1000">
              <a:latin typeface="Times New Roman"/>
              <a:ea typeface="Times New Roman"/>
              <a:cs typeface="Times New Roman"/>
              <a:sym typeface="Times New Roman"/>
            </a:endParaRPr>
          </a:p>
          <a:p>
            <a:pPr indent="-357554" lvl="1" marL="765909" marR="0" rtl="0" algn="just">
              <a:lnSpc>
                <a:spcPct val="172004"/>
              </a:lnSpc>
              <a:spcBef>
                <a:spcPts val="0"/>
              </a:spcBef>
              <a:spcAft>
                <a:spcPts val="0"/>
              </a:spcAft>
              <a:buClr>
                <a:srgbClr val="000000"/>
              </a:buClr>
              <a:buSzPts val="3147"/>
              <a:buFont typeface="Arial"/>
              <a:buChar char="•"/>
            </a:pPr>
            <a:r>
              <a:rPr b="1" i="0" lang="en-US" sz="3147" u="none" cap="none" strike="noStrike">
                <a:solidFill>
                  <a:srgbClr val="000000"/>
                </a:solidFill>
                <a:latin typeface="Times New Roman"/>
                <a:ea typeface="Times New Roman"/>
                <a:cs typeface="Times New Roman"/>
                <a:sym typeface="Times New Roman"/>
              </a:rPr>
              <a:t>Target Variable:</a:t>
            </a:r>
            <a:r>
              <a:rPr i="0" lang="en-US" sz="3147" u="none" cap="none" strike="noStrike">
                <a:solidFill>
                  <a:srgbClr val="000000"/>
                </a:solidFill>
                <a:latin typeface="Times New Roman"/>
                <a:ea typeface="Times New Roman"/>
                <a:cs typeface="Times New Roman"/>
                <a:sym typeface="Times New Roman"/>
              </a:rPr>
              <a:t> Diagnosis (Anemia Type).</a:t>
            </a:r>
            <a:endParaRPr sz="1000">
              <a:latin typeface="Times New Roman"/>
              <a:ea typeface="Times New Roman"/>
              <a:cs typeface="Times New Roman"/>
              <a:sym typeface="Times New Roman"/>
            </a:endParaRPr>
          </a:p>
        </p:txBody>
      </p:sp>
      <p:sp>
        <p:nvSpPr>
          <p:cNvPr id="135" name="Google Shape;135;g31b9051478d_0_292"/>
          <p:cNvSpPr/>
          <p:nvPr/>
        </p:nvSpPr>
        <p:spPr>
          <a:xfrm>
            <a:off x="75928" y="82053"/>
            <a:ext cx="2379701" cy="2458593"/>
          </a:xfrm>
          <a:custGeom>
            <a:rect b="b" l="l" r="r" t="t"/>
            <a:pathLst>
              <a:path extrusionOk="0" h="4114800" w="3718283">
                <a:moveTo>
                  <a:pt x="0" y="0"/>
                </a:moveTo>
                <a:lnTo>
                  <a:pt x="3718283" y="0"/>
                </a:lnTo>
                <a:lnTo>
                  <a:pt x="3718283" y="4114800"/>
                </a:lnTo>
                <a:lnTo>
                  <a:pt x="0" y="4114800"/>
                </a:lnTo>
                <a:lnTo>
                  <a:pt x="0" y="0"/>
                </a:lnTo>
                <a:close/>
              </a:path>
            </a:pathLst>
          </a:custGeom>
          <a:blipFill rotWithShape="1">
            <a:blip r:embed="rId3">
              <a:alphaModFix/>
            </a:blip>
            <a:stretch>
              <a:fillRect b="0" l="0" r="0" t="0"/>
            </a:stretch>
          </a:blipFill>
          <a:ln>
            <a:noFill/>
          </a:ln>
        </p:spPr>
      </p:sp>
      <p:pic>
        <p:nvPicPr>
          <p:cNvPr id="136" name="Google Shape;136;g31b9051478d_0_292"/>
          <p:cNvPicPr preferRelativeResize="0"/>
          <p:nvPr/>
        </p:nvPicPr>
        <p:blipFill>
          <a:blip r:embed="rId4">
            <a:alphaModFix/>
          </a:blip>
          <a:stretch>
            <a:fillRect/>
          </a:stretch>
        </p:blipFill>
        <p:spPr>
          <a:xfrm>
            <a:off x="2606525" y="1861275"/>
            <a:ext cx="4178025" cy="75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0" name="Shape 140"/>
        <p:cNvGrpSpPr/>
        <p:nvPr/>
      </p:nvGrpSpPr>
      <p:grpSpPr>
        <a:xfrm>
          <a:off x="0" y="0"/>
          <a:ext cx="0" cy="0"/>
          <a:chOff x="0" y="0"/>
          <a:chExt cx="0" cy="0"/>
        </a:xfrm>
      </p:grpSpPr>
      <p:sp>
        <p:nvSpPr>
          <p:cNvPr id="141" name="Google Shape;141;g31bb3ddc56d_0_3"/>
          <p:cNvSpPr txBox="1"/>
          <p:nvPr/>
        </p:nvSpPr>
        <p:spPr>
          <a:xfrm>
            <a:off x="5316450" y="406725"/>
            <a:ext cx="7314600" cy="585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800">
                <a:latin typeface="Times New Roman"/>
                <a:ea typeface="Times New Roman"/>
                <a:cs typeface="Times New Roman"/>
                <a:sym typeface="Times New Roman"/>
              </a:rPr>
              <a:t>CATEGORIES OF DIAGNOSIS</a:t>
            </a:r>
            <a:endParaRPr sz="3800">
              <a:latin typeface="Times New Roman"/>
              <a:ea typeface="Times New Roman"/>
              <a:cs typeface="Times New Roman"/>
              <a:sym typeface="Times New Roman"/>
            </a:endParaRPr>
          </a:p>
        </p:txBody>
      </p:sp>
      <p:sp>
        <p:nvSpPr>
          <p:cNvPr id="142" name="Google Shape;142;g31bb3ddc56d_0_3"/>
          <p:cNvSpPr txBox="1"/>
          <p:nvPr/>
        </p:nvSpPr>
        <p:spPr>
          <a:xfrm>
            <a:off x="3036550" y="1362075"/>
            <a:ext cx="12709500" cy="9486000"/>
          </a:xfrm>
          <a:prstGeom prst="rect">
            <a:avLst/>
          </a:prstGeom>
          <a:noFill/>
          <a:ln>
            <a:noFill/>
          </a:ln>
        </p:spPr>
        <p:txBody>
          <a:bodyPr anchorCtr="0" anchor="t" bIns="0" lIns="0" spcFirstLastPara="1" rIns="0" wrap="square" tIns="0">
            <a:spAutoFit/>
          </a:bodyPr>
          <a:lstStyle/>
          <a:p>
            <a:pPr indent="-355600" lvl="1" marL="914400" rtl="0" algn="just">
              <a:lnSpc>
                <a:spcPct val="172004"/>
              </a:lnSpc>
              <a:spcBef>
                <a:spcPts val="0"/>
              </a:spcBef>
              <a:spcAft>
                <a:spcPts val="0"/>
              </a:spcAft>
              <a:buSzPts val="2000"/>
              <a:buChar char="•"/>
            </a:pPr>
            <a:r>
              <a:rPr b="1" lang="en-US" sz="2000"/>
              <a:t>Healthy</a:t>
            </a:r>
            <a:r>
              <a:rPr lang="en-US" sz="2000"/>
              <a:t>: Indicates no observable health issues.</a:t>
            </a:r>
            <a:endParaRPr sz="2000"/>
          </a:p>
          <a:p>
            <a:pPr indent="-355600" lvl="1" marL="914400" rtl="0" algn="just">
              <a:lnSpc>
                <a:spcPct val="172004"/>
              </a:lnSpc>
              <a:spcBef>
                <a:spcPts val="0"/>
              </a:spcBef>
              <a:spcAft>
                <a:spcPts val="0"/>
              </a:spcAft>
              <a:buSzPts val="2000"/>
              <a:buChar char="•"/>
            </a:pPr>
            <a:r>
              <a:rPr b="1" lang="en-US" sz="2000"/>
              <a:t>Iron Deficiency Anemia</a:t>
            </a:r>
            <a:r>
              <a:rPr lang="en-US" sz="2000"/>
              <a:t>: A condition where the blood lacks enough healthy red blood cells due to insufficient iron, leading to reduced oxygen transport.</a:t>
            </a:r>
            <a:endParaRPr sz="2000"/>
          </a:p>
          <a:p>
            <a:pPr indent="-355600" lvl="1" marL="914400" rtl="0" algn="just">
              <a:lnSpc>
                <a:spcPct val="172004"/>
              </a:lnSpc>
              <a:spcBef>
                <a:spcPts val="0"/>
              </a:spcBef>
              <a:spcAft>
                <a:spcPts val="0"/>
              </a:spcAft>
              <a:buSzPts val="2000"/>
              <a:buChar char="•"/>
            </a:pPr>
            <a:r>
              <a:rPr b="1" lang="en-US" sz="2000"/>
              <a:t>Leukemia</a:t>
            </a:r>
            <a:r>
              <a:rPr lang="en-US" sz="2000"/>
              <a:t>: A type of cancer that affects the blood and bone marrow, characterized by abnormal production of white blood cells.</a:t>
            </a:r>
            <a:endParaRPr sz="2000"/>
          </a:p>
          <a:p>
            <a:pPr indent="-355600" lvl="1" marL="914400" rtl="0" algn="just">
              <a:lnSpc>
                <a:spcPct val="172004"/>
              </a:lnSpc>
              <a:spcBef>
                <a:spcPts val="0"/>
              </a:spcBef>
              <a:spcAft>
                <a:spcPts val="0"/>
              </a:spcAft>
              <a:buSzPts val="2000"/>
              <a:buChar char="•"/>
            </a:pPr>
            <a:r>
              <a:rPr b="1" lang="en-US" sz="2000"/>
              <a:t>Leukemia with Thrombocytopenia</a:t>
            </a:r>
            <a:r>
              <a:rPr lang="en-US" sz="2000"/>
              <a:t>: A condition involving an abnormally low platelet count, increasing the risk of bleeding.</a:t>
            </a:r>
            <a:endParaRPr sz="2000"/>
          </a:p>
          <a:p>
            <a:pPr indent="-355600" lvl="1" marL="914400" rtl="0" algn="just">
              <a:lnSpc>
                <a:spcPct val="172004"/>
              </a:lnSpc>
              <a:spcBef>
                <a:spcPts val="0"/>
              </a:spcBef>
              <a:spcAft>
                <a:spcPts val="0"/>
              </a:spcAft>
              <a:buSzPts val="2000"/>
              <a:buChar char="•"/>
            </a:pPr>
            <a:r>
              <a:rPr b="1" lang="en-US" sz="2000"/>
              <a:t>Macrocytic Anemia</a:t>
            </a:r>
            <a:r>
              <a:rPr lang="en-US" sz="2000"/>
              <a:t>: Red blood cells are larger than normal, often associated with vitamin B12 or folate deficiency.</a:t>
            </a:r>
            <a:endParaRPr sz="2000"/>
          </a:p>
          <a:p>
            <a:pPr indent="-355600" lvl="1" marL="914400" rtl="0" algn="just">
              <a:lnSpc>
                <a:spcPct val="172004"/>
              </a:lnSpc>
              <a:spcBef>
                <a:spcPts val="0"/>
              </a:spcBef>
              <a:spcAft>
                <a:spcPts val="0"/>
              </a:spcAft>
              <a:buSzPts val="2000"/>
              <a:buChar char="•"/>
            </a:pPr>
            <a:r>
              <a:rPr b="1" lang="en-US" sz="2000"/>
              <a:t>Normocytic Hypochromic Anemia</a:t>
            </a:r>
            <a:r>
              <a:rPr lang="en-US" sz="2000"/>
              <a:t>: Red blood cells are of normal size but have reduced hemoglobin content, leading to pale-colored cells and reduced oxygen transport.</a:t>
            </a:r>
            <a:endParaRPr sz="2000"/>
          </a:p>
          <a:p>
            <a:pPr indent="-355600" lvl="1" marL="914400" rtl="0" algn="just">
              <a:lnSpc>
                <a:spcPct val="172004"/>
              </a:lnSpc>
              <a:spcBef>
                <a:spcPts val="0"/>
              </a:spcBef>
              <a:spcAft>
                <a:spcPts val="0"/>
              </a:spcAft>
              <a:buSzPts val="2000"/>
              <a:buChar char="•"/>
            </a:pPr>
            <a:r>
              <a:rPr b="1" lang="en-US" sz="2000"/>
              <a:t>Normocytic Normochromic Anemia</a:t>
            </a:r>
            <a:r>
              <a:rPr lang="en-US" sz="2000"/>
              <a:t>: Red blood cells appear normal in size and color but are insufficient in number.</a:t>
            </a:r>
            <a:endParaRPr sz="2000"/>
          </a:p>
          <a:p>
            <a:pPr indent="-355600" lvl="1" marL="914400" rtl="0" algn="just">
              <a:lnSpc>
                <a:spcPct val="172004"/>
              </a:lnSpc>
              <a:spcBef>
                <a:spcPts val="0"/>
              </a:spcBef>
              <a:spcAft>
                <a:spcPts val="0"/>
              </a:spcAft>
              <a:buSzPts val="2000"/>
              <a:buChar char="•"/>
            </a:pPr>
            <a:r>
              <a:rPr b="1" lang="en-US" sz="2000"/>
              <a:t>Other Microcytic Anemia</a:t>
            </a:r>
            <a:r>
              <a:rPr lang="en-US" sz="2000"/>
              <a:t>: A group of anemias where red blood cells are smaller than normal, excluding common causes like iron deficiency.</a:t>
            </a:r>
            <a:endParaRPr sz="2000"/>
          </a:p>
          <a:p>
            <a:pPr indent="-355600" lvl="1" marL="914400" rtl="0" algn="just">
              <a:lnSpc>
                <a:spcPct val="172004"/>
              </a:lnSpc>
              <a:spcBef>
                <a:spcPts val="0"/>
              </a:spcBef>
              <a:spcAft>
                <a:spcPts val="0"/>
              </a:spcAft>
              <a:buSzPts val="2000"/>
              <a:buChar char="•"/>
            </a:pPr>
            <a:r>
              <a:rPr b="1" lang="en-US" sz="2000"/>
              <a:t>Thrombocytopenia</a:t>
            </a:r>
            <a:r>
              <a:rPr lang="en-US" sz="2000"/>
              <a:t>: A condition characterized by a low platelet count, which can lead to increased bleeding and bruising.</a:t>
            </a:r>
            <a:endParaRPr sz="2000"/>
          </a:p>
          <a:p>
            <a:pPr indent="0" lvl="0" marL="914400" marR="0" rtl="0" algn="just">
              <a:lnSpc>
                <a:spcPct val="172004"/>
              </a:lnSpc>
              <a:spcBef>
                <a:spcPts val="0"/>
              </a:spcBef>
              <a:spcAft>
                <a:spcPts val="0"/>
              </a:spcAft>
              <a:buNone/>
            </a:pPr>
            <a:r>
              <a:t/>
            </a:r>
            <a:endParaRPr b="1" sz="3147">
              <a:latin typeface="Times New Roman"/>
              <a:ea typeface="Times New Roman"/>
              <a:cs typeface="Times New Roman"/>
              <a:sym typeface="Times New Roman"/>
            </a:endParaRPr>
          </a:p>
        </p:txBody>
      </p:sp>
      <p:sp>
        <p:nvSpPr>
          <p:cNvPr id="143" name="Google Shape;143;g31bb3ddc56d_0_3"/>
          <p:cNvSpPr/>
          <p:nvPr/>
        </p:nvSpPr>
        <p:spPr>
          <a:xfrm>
            <a:off x="75928" y="82053"/>
            <a:ext cx="2379701" cy="2458593"/>
          </a:xfrm>
          <a:custGeom>
            <a:rect b="b" l="l" r="r" t="t"/>
            <a:pathLst>
              <a:path extrusionOk="0" h="4114800" w="3718283">
                <a:moveTo>
                  <a:pt x="0" y="0"/>
                </a:moveTo>
                <a:lnTo>
                  <a:pt x="3718283" y="0"/>
                </a:lnTo>
                <a:lnTo>
                  <a:pt x="3718283" y="4114800"/>
                </a:lnTo>
                <a:lnTo>
                  <a:pt x="0" y="4114800"/>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7" name="Shape 147"/>
        <p:cNvGrpSpPr/>
        <p:nvPr/>
      </p:nvGrpSpPr>
      <p:grpSpPr>
        <a:xfrm>
          <a:off x="0" y="0"/>
          <a:ext cx="0" cy="0"/>
          <a:chOff x="0" y="0"/>
          <a:chExt cx="0" cy="0"/>
        </a:xfrm>
      </p:grpSpPr>
      <p:sp>
        <p:nvSpPr>
          <p:cNvPr id="148" name="Google Shape;148;p4"/>
          <p:cNvSpPr txBox="1"/>
          <p:nvPr/>
        </p:nvSpPr>
        <p:spPr>
          <a:xfrm>
            <a:off x="610350" y="510350"/>
            <a:ext cx="17067300" cy="793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5155">
                <a:latin typeface="Times New Roman"/>
                <a:ea typeface="Times New Roman"/>
                <a:cs typeface="Times New Roman"/>
                <a:sym typeface="Times New Roman"/>
              </a:rPr>
              <a:t>Data Splitting with Stratification: Training and Test Sets</a:t>
            </a:r>
            <a:endParaRPr sz="100">
              <a:latin typeface="Times New Roman"/>
              <a:ea typeface="Times New Roman"/>
              <a:cs typeface="Times New Roman"/>
              <a:sym typeface="Times New Roman"/>
            </a:endParaRPr>
          </a:p>
        </p:txBody>
      </p:sp>
      <p:sp>
        <p:nvSpPr>
          <p:cNvPr id="149" name="Google Shape;149;p4"/>
          <p:cNvSpPr/>
          <p:nvPr/>
        </p:nvSpPr>
        <p:spPr>
          <a:xfrm>
            <a:off x="0" y="8548500"/>
            <a:ext cx="1914916" cy="1738503"/>
          </a:xfrm>
          <a:custGeom>
            <a:rect b="b" l="l" r="r" t="t"/>
            <a:pathLst>
              <a:path extrusionOk="0" h="4114800" w="3718283">
                <a:moveTo>
                  <a:pt x="0" y="0"/>
                </a:moveTo>
                <a:lnTo>
                  <a:pt x="3718283" y="0"/>
                </a:lnTo>
                <a:lnTo>
                  <a:pt x="3718283" y="4114800"/>
                </a:lnTo>
                <a:lnTo>
                  <a:pt x="0" y="4114800"/>
                </a:lnTo>
                <a:lnTo>
                  <a:pt x="0" y="0"/>
                </a:lnTo>
                <a:close/>
              </a:path>
            </a:pathLst>
          </a:custGeom>
          <a:blipFill rotWithShape="1">
            <a:blip r:embed="rId3">
              <a:alphaModFix/>
            </a:blip>
            <a:stretch>
              <a:fillRect b="0" l="0" r="0" t="0"/>
            </a:stretch>
          </a:blipFill>
          <a:ln>
            <a:noFill/>
          </a:ln>
        </p:spPr>
      </p:sp>
      <p:pic>
        <p:nvPicPr>
          <p:cNvPr id="150" name="Google Shape;150;p4"/>
          <p:cNvPicPr preferRelativeResize="0"/>
          <p:nvPr/>
        </p:nvPicPr>
        <p:blipFill>
          <a:blip r:embed="rId4">
            <a:alphaModFix/>
          </a:blip>
          <a:stretch>
            <a:fillRect/>
          </a:stretch>
        </p:blipFill>
        <p:spPr>
          <a:xfrm>
            <a:off x="10134400" y="1632075"/>
            <a:ext cx="7267200" cy="8175601"/>
          </a:xfrm>
          <a:prstGeom prst="rect">
            <a:avLst/>
          </a:prstGeom>
          <a:noFill/>
          <a:ln>
            <a:noFill/>
          </a:ln>
        </p:spPr>
      </p:pic>
      <p:sp>
        <p:nvSpPr>
          <p:cNvPr id="151" name="Google Shape;151;p4"/>
          <p:cNvSpPr txBox="1"/>
          <p:nvPr/>
        </p:nvSpPr>
        <p:spPr>
          <a:xfrm>
            <a:off x="878500" y="3642825"/>
            <a:ext cx="9255900" cy="346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2700">
                <a:latin typeface="Times New Roman"/>
                <a:ea typeface="Times New Roman"/>
                <a:cs typeface="Times New Roman"/>
                <a:sym typeface="Times New Roman"/>
              </a:rPr>
              <a:t>The overall dataset contains </a:t>
            </a:r>
            <a:r>
              <a:rPr b="1" lang="en-US" sz="2700">
                <a:latin typeface="Times New Roman"/>
                <a:ea typeface="Times New Roman"/>
                <a:cs typeface="Times New Roman"/>
                <a:sym typeface="Times New Roman"/>
              </a:rPr>
              <a:t>1,277 records</a:t>
            </a:r>
            <a:r>
              <a:rPr lang="en-US" sz="2700">
                <a:latin typeface="Times New Roman"/>
                <a:ea typeface="Times New Roman"/>
                <a:cs typeface="Times New Roman"/>
                <a:sym typeface="Times New Roman"/>
              </a:rPr>
              <a:t> after standardization, out of which:</a:t>
            </a:r>
            <a:endParaRPr sz="2700">
              <a:latin typeface="Times New Roman"/>
              <a:ea typeface="Times New Roman"/>
              <a:cs typeface="Times New Roman"/>
              <a:sym typeface="Times New Roman"/>
            </a:endParaRPr>
          </a:p>
          <a:p>
            <a:pPr indent="-400050" lvl="0" marL="457200" rtl="0" algn="l">
              <a:lnSpc>
                <a:spcPct val="115000"/>
              </a:lnSpc>
              <a:spcBef>
                <a:spcPts val="1200"/>
              </a:spcBef>
              <a:spcAft>
                <a:spcPts val="0"/>
              </a:spcAft>
              <a:buSzPts val="2700"/>
              <a:buChar char="●"/>
            </a:pPr>
            <a:r>
              <a:rPr b="1" lang="en-US" sz="2700">
                <a:latin typeface="Times New Roman"/>
                <a:ea typeface="Times New Roman"/>
                <a:cs typeface="Times New Roman"/>
                <a:sym typeface="Times New Roman"/>
              </a:rPr>
              <a:t>869 records</a:t>
            </a:r>
            <a:r>
              <a:rPr lang="en-US" sz="2700">
                <a:latin typeface="Times New Roman"/>
                <a:ea typeface="Times New Roman"/>
                <a:cs typeface="Times New Roman"/>
                <a:sym typeface="Times New Roman"/>
              </a:rPr>
              <a:t> were used for the training set.</a:t>
            </a:r>
            <a:endParaRPr sz="2700">
              <a:latin typeface="Times New Roman"/>
              <a:ea typeface="Times New Roman"/>
              <a:cs typeface="Times New Roman"/>
              <a:sym typeface="Times New Roman"/>
            </a:endParaRPr>
          </a:p>
          <a:p>
            <a:pPr indent="-400050" lvl="0" marL="457200" rtl="0" algn="l">
              <a:lnSpc>
                <a:spcPct val="115000"/>
              </a:lnSpc>
              <a:spcBef>
                <a:spcPts val="0"/>
              </a:spcBef>
              <a:spcAft>
                <a:spcPts val="0"/>
              </a:spcAft>
              <a:buSzPts val="2700"/>
              <a:buChar char="●"/>
            </a:pPr>
            <a:r>
              <a:rPr b="1" lang="en-US" sz="2700">
                <a:latin typeface="Times New Roman"/>
                <a:ea typeface="Times New Roman"/>
                <a:cs typeface="Times New Roman"/>
                <a:sym typeface="Times New Roman"/>
              </a:rPr>
              <a:t>359 records</a:t>
            </a:r>
            <a:r>
              <a:rPr lang="en-US" sz="2700">
                <a:latin typeface="Times New Roman"/>
                <a:ea typeface="Times New Roman"/>
                <a:cs typeface="Times New Roman"/>
                <a:sym typeface="Times New Roman"/>
              </a:rPr>
              <a:t> were used for the test set.</a:t>
            </a:r>
            <a:endParaRPr sz="2800">
              <a:latin typeface="Times New Roman"/>
              <a:ea typeface="Times New Roman"/>
              <a:cs typeface="Times New Roman"/>
              <a:sym typeface="Times New Roman"/>
            </a:endParaRPr>
          </a:p>
          <a:p>
            <a:pPr indent="0" lvl="0" marL="0" rtl="0" algn="l">
              <a:spcBef>
                <a:spcPts val="1200"/>
              </a:spcBef>
              <a:spcAft>
                <a:spcPts val="0"/>
              </a:spcAft>
              <a:buNone/>
            </a:pPr>
            <a:r>
              <a:t/>
            </a:r>
            <a:endParaRPr sz="5200">
              <a:solidFill>
                <a:schemeClr val="accent3"/>
              </a:solidFill>
              <a:latin typeface="Times New Roman"/>
              <a:ea typeface="Times New Roman"/>
              <a:cs typeface="Times New Roman"/>
              <a:sym typeface="Times New Roman"/>
            </a:endParaRPr>
          </a:p>
        </p:txBody>
      </p:sp>
      <p:sp>
        <p:nvSpPr>
          <p:cNvPr id="152" name="Google Shape;152;p4"/>
          <p:cNvSpPr/>
          <p:nvPr/>
        </p:nvSpPr>
        <p:spPr>
          <a:xfrm>
            <a:off x="10134400" y="1575975"/>
            <a:ext cx="7267200" cy="8287800"/>
          </a:xfrm>
          <a:prstGeom prst="rect">
            <a:avLst/>
          </a:prstGeom>
          <a:no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6" name="Shape 156"/>
        <p:cNvGrpSpPr/>
        <p:nvPr/>
      </p:nvGrpSpPr>
      <p:grpSpPr>
        <a:xfrm>
          <a:off x="0" y="0"/>
          <a:ext cx="0" cy="0"/>
          <a:chOff x="0" y="0"/>
          <a:chExt cx="0" cy="0"/>
        </a:xfrm>
      </p:grpSpPr>
      <p:sp>
        <p:nvSpPr>
          <p:cNvPr id="157" name="Google Shape;157;p5"/>
          <p:cNvSpPr txBox="1"/>
          <p:nvPr/>
        </p:nvSpPr>
        <p:spPr>
          <a:xfrm>
            <a:off x="0" y="4597625"/>
            <a:ext cx="18288000" cy="747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4855" u="none" cap="none" strike="noStrike">
                <a:solidFill>
                  <a:srgbClr val="000000"/>
                </a:solidFill>
                <a:latin typeface="Times New Roman"/>
                <a:ea typeface="Times New Roman"/>
                <a:cs typeface="Times New Roman"/>
                <a:sym typeface="Times New Roman"/>
              </a:rPr>
              <a:t>RESEARCH QUESTION</a:t>
            </a:r>
            <a:r>
              <a:rPr b="1" lang="en-US" sz="4855">
                <a:latin typeface="Times New Roman"/>
                <a:ea typeface="Times New Roman"/>
                <a:cs typeface="Times New Roman"/>
                <a:sym typeface="Times New Roman"/>
              </a:rPr>
              <a:t>S</a:t>
            </a:r>
            <a:r>
              <a:rPr b="1" i="0" lang="en-US" sz="4855" u="none" cap="none" strike="noStrike">
                <a:solidFill>
                  <a:srgbClr val="000000"/>
                </a:solidFill>
                <a:latin typeface="Times New Roman"/>
                <a:ea typeface="Times New Roman"/>
                <a:cs typeface="Times New Roman"/>
                <a:sym typeface="Times New Roman"/>
              </a:rPr>
              <a:t> </a:t>
            </a:r>
            <a:endParaRPr sz="100">
              <a:latin typeface="Times New Roman"/>
              <a:ea typeface="Times New Roman"/>
              <a:cs typeface="Times New Roman"/>
              <a:sym typeface="Times New Roman"/>
            </a:endParaRPr>
          </a:p>
        </p:txBody>
      </p:sp>
      <p:sp>
        <p:nvSpPr>
          <p:cNvPr id="158" name="Google Shape;158;p5"/>
          <p:cNvSpPr/>
          <p:nvPr/>
        </p:nvSpPr>
        <p:spPr>
          <a:xfrm>
            <a:off x="3" y="-10"/>
            <a:ext cx="2379701" cy="2458593"/>
          </a:xfrm>
          <a:custGeom>
            <a:rect b="b" l="l" r="r" t="t"/>
            <a:pathLst>
              <a:path extrusionOk="0" h="4114800" w="3718283">
                <a:moveTo>
                  <a:pt x="0" y="0"/>
                </a:moveTo>
                <a:lnTo>
                  <a:pt x="3718283" y="0"/>
                </a:lnTo>
                <a:lnTo>
                  <a:pt x="3718283" y="4114800"/>
                </a:lnTo>
                <a:lnTo>
                  <a:pt x="0" y="4114800"/>
                </a:lnTo>
                <a:lnTo>
                  <a:pt x="0" y="0"/>
                </a:lnTo>
                <a:close/>
              </a:path>
            </a:pathLst>
          </a:custGeom>
          <a:blipFill rotWithShape="1">
            <a:blip r:embed="rId3">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